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4"/>
  </p:sldMasterIdLst>
  <p:notesMasterIdLst>
    <p:notesMasterId r:id="rId19"/>
  </p:notesMasterIdLst>
  <p:sldIdLst>
    <p:sldId id="302" r:id="rId5"/>
    <p:sldId id="324" r:id="rId6"/>
    <p:sldId id="325" r:id="rId7"/>
    <p:sldId id="323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291" r:id="rId1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A00"/>
    <a:srgbClr val="B9EB5F"/>
    <a:srgbClr val="64D7D7"/>
    <a:srgbClr val="1E50C8"/>
    <a:srgbClr val="008223"/>
    <a:srgbClr val="E6F005"/>
    <a:srgbClr val="00647D"/>
    <a:srgbClr val="008C8C"/>
    <a:srgbClr val="C88C00"/>
    <a:srgbClr val="FFD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34" autoAdjust="0"/>
  </p:normalViewPr>
  <p:slideViewPr>
    <p:cSldViewPr snapToGrid="0" showGuides="1">
      <p:cViewPr varScale="1">
        <p:scale>
          <a:sx n="88" d="100"/>
          <a:sy n="88" d="100"/>
        </p:scale>
        <p:origin x="49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F0D9C-0244-48E5-AAB4-F314FC18147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380C3-7D2B-43B9-A2FF-0551F6D20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9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CA2C2-4011-498F-A7A1-350424866A01}" type="slidenum">
              <a:rPr lang="zh-TW" altLang="en-US" smtClean="0"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146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E9EBA-B88C-4731-B44A-419865607F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118615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/>
              <a:t>Presentation Title Goes Here</a:t>
            </a:r>
            <a:br>
              <a:rPr lang="en-US" altLang="zh-TW" dirty="0"/>
            </a:br>
            <a:r>
              <a:rPr lang="en-US" altLang="zh-TW" dirty="0"/>
              <a:t>Maximum 2 Lines (</a:t>
            </a:r>
            <a:r>
              <a:rPr lang="en-US" altLang="zh-TW" dirty="0" smtClean="0"/>
              <a:t>32-46pt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9BD8EC-F37F-4F94-8712-797CC1161E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6647" y="3015629"/>
            <a:ext cx="9144000" cy="137010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+mj-lt"/>
                <a:ea typeface="+mj-ea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zh-TW" sz="3000" dirty="0" smtClean="0"/>
              <a:t>Presentation Subtitle Goes Here</a:t>
            </a:r>
            <a:br>
              <a:rPr lang="en-US" altLang="zh-TW" sz="3000" dirty="0" smtClean="0"/>
            </a:br>
            <a:r>
              <a:rPr lang="en-US" altLang="zh-TW" sz="3000" dirty="0" smtClean="0"/>
              <a:t>Maximum 2 Lines (24-32pt)</a:t>
            </a:r>
            <a:endParaRPr lang="en-US" altLang="zh-TW" sz="3000" dirty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38A83012-CC3B-47DF-9FCA-A1115F39D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8612" y="5739683"/>
            <a:ext cx="5707316" cy="2183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sz="1800" dirty="0" smtClean="0"/>
              <a:t>Presenter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Name</a:t>
            </a:r>
            <a:r>
              <a:rPr lang="zh-TW" altLang="en-US" sz="1800" dirty="0" smtClean="0"/>
              <a:t>｜</a:t>
            </a:r>
            <a:r>
              <a:rPr lang="en-US" altLang="zh-TW" sz="1800" dirty="0" smtClean="0"/>
              <a:t>Department</a:t>
            </a:r>
            <a:r>
              <a:rPr lang="zh-TW" altLang="en-US" sz="1800" dirty="0" smtClean="0"/>
              <a:t>｜</a:t>
            </a:r>
            <a:r>
              <a:rPr lang="en-US" altLang="zh-TW" sz="1800" dirty="0" smtClean="0"/>
              <a:t>MM/DD/YYYY</a:t>
            </a:r>
          </a:p>
        </p:txBody>
      </p:sp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C5F15596-5511-4524-8143-5414A6D0A4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219" y="738191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Cover </a:t>
            </a:r>
            <a:r>
              <a:rPr lang="en-US" altLang="zh-TW" dirty="0" err="1"/>
              <a:t>Page_White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3222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3"/>
            <a:ext cx="12188092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10"/>
          <p:cNvSpPr txBox="1">
            <a:spLocks noChangeArrowheads="1"/>
          </p:cNvSpPr>
          <p:nvPr userDrawn="1"/>
        </p:nvSpPr>
        <p:spPr bwMode="auto">
          <a:xfrm>
            <a:off x="431801" y="6311900"/>
            <a:ext cx="2207846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>
              <a:defRPr/>
            </a:pPr>
            <a:r>
              <a:rPr kumimoji="0" lang="en-US" altLang="zh-TW" sz="120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Confidential</a:t>
            </a:r>
            <a:endParaRPr kumimoji="0" lang="zh-TW" altLang="en-US" sz="1200">
              <a:solidFill>
                <a:srgbClr val="4D4D4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082743" y="1988840"/>
            <a:ext cx="8685273" cy="3888432"/>
          </a:xfrm>
        </p:spPr>
        <p:txBody>
          <a:bodyPr>
            <a:normAutofit/>
          </a:bodyPr>
          <a:lstStyle>
            <a:lvl1pPr marL="285750" indent="-285750">
              <a:lnSpc>
                <a:spcPts val="1800"/>
              </a:lnSpc>
              <a:spcBef>
                <a:spcPts val="22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800">
                <a:solidFill>
                  <a:schemeClr val="tx1"/>
                </a:solidFill>
              </a:defRPr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3082744" y="404664"/>
            <a:ext cx="8596647" cy="1224136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rgbClr val="0087D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4847493" y="630872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098DE59-63F7-447F-9F02-E905499C244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4979890"/>
      </p:ext>
    </p:extLst>
  </p:cSld>
  <p:clrMapOvr>
    <a:masterClrMapping/>
  </p:clrMapOvr>
  <p:transition spd="med"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5584" y="1628751"/>
            <a:ext cx="8596923" cy="4059237"/>
          </a:xfrm>
          <a:prstGeom prst="rect">
            <a:avLst/>
          </a:prstGeom>
        </p:spPr>
        <p:txBody>
          <a:bodyPr/>
          <a:lstStyle>
            <a:lvl1pPr algn="l">
              <a:buFont typeface="Arial" panose="020B0604020202020204" pitchFamily="34" charset="0"/>
              <a:buChar char="•"/>
              <a:defRPr sz="2800">
                <a:solidFill>
                  <a:srgbClr val="009FE8"/>
                </a:solidFill>
              </a:defRPr>
            </a:lvl1pPr>
            <a:lvl2pPr marL="742950" indent="-285750" algn="l">
              <a:buFont typeface="Arial" panose="020B0604020202020204" pitchFamily="34" charset="0"/>
              <a:buChar char="•"/>
              <a:defRPr sz="2000">
                <a:solidFill>
                  <a:srgbClr val="009FE8"/>
                </a:solidFill>
              </a:defRPr>
            </a:lvl2pPr>
            <a:lvl3pPr algn="l">
              <a:defRPr sz="2000">
                <a:solidFill>
                  <a:srgbClr val="009FE8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rgbClr val="009FE8"/>
                </a:solidFill>
              </a:defRPr>
            </a:lvl4pPr>
            <a:lvl5pPr marL="1828800" indent="0" algn="l">
              <a:buFontTx/>
              <a:buNone/>
              <a:defRPr sz="1000">
                <a:solidFill>
                  <a:srgbClr val="009FE8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 smtClean="0"/>
              <a:t>Delta</a:t>
            </a:r>
            <a:r>
              <a:rPr lang="en-US" smtClean="0"/>
              <a:t> </a:t>
            </a:r>
            <a:r>
              <a:rPr lang="en-US" sz="800" smtClean="0"/>
              <a:t>Confidential</a:t>
            </a:r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A4A27487-2404-4078-A03C-925BA1438C63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61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e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986" y="333379"/>
            <a:ext cx="1860062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10"/>
          <p:cNvSpPr txBox="1">
            <a:spLocks noChangeArrowheads="1"/>
          </p:cNvSpPr>
          <p:nvPr userDrawn="1"/>
        </p:nvSpPr>
        <p:spPr bwMode="auto">
          <a:xfrm>
            <a:off x="316526" y="6596120"/>
            <a:ext cx="2207847" cy="21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>
              <a:defRPr/>
            </a:pPr>
            <a:r>
              <a:rPr kumimoji="0" lang="en-US" altLang="zh-TW" sz="813">
                <a:solidFill>
                  <a:srgbClr val="4D4D4D"/>
                </a:solidFill>
                <a:ea typeface="新細明體" pitchFamily="18" charset="-120"/>
              </a:rPr>
              <a:t>Delta Confidential</a:t>
            </a:r>
            <a:endParaRPr kumimoji="0" lang="zh-TW" altLang="en-US" sz="813">
              <a:solidFill>
                <a:srgbClr val="4D4D4D"/>
              </a:solidFill>
              <a:ea typeface="新細明體" pitchFamily="18" charset="-120"/>
            </a:endParaRPr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082742" y="1988840"/>
            <a:ext cx="8685273" cy="3888432"/>
          </a:xfrm>
        </p:spPr>
        <p:txBody>
          <a:bodyPr>
            <a:normAutofit/>
          </a:bodyPr>
          <a:lstStyle>
            <a:lvl1pPr marL="232167" indent="-232167">
              <a:lnSpc>
                <a:spcPts val="1463"/>
              </a:lnSpc>
              <a:spcBef>
                <a:spcPts val="1788"/>
              </a:spcBef>
              <a:buFont typeface="Arial" pitchFamily="34" charset="0"/>
              <a:buChar char="•"/>
              <a:defRPr sz="2275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371466" indent="0">
              <a:buNone/>
              <a:defRPr sz="2275">
                <a:solidFill>
                  <a:schemeClr val="tx1"/>
                </a:solidFill>
              </a:defRPr>
            </a:lvl2pPr>
            <a:lvl3pPr marL="742931" indent="0">
              <a:buNone/>
              <a:defRPr sz="2275">
                <a:solidFill>
                  <a:schemeClr val="tx1"/>
                </a:solidFill>
              </a:defRPr>
            </a:lvl3pPr>
            <a:lvl4pPr marL="1114397" indent="0">
              <a:buNone/>
              <a:defRPr sz="731"/>
            </a:lvl4pPr>
            <a:lvl5pPr marL="1485863" indent="0">
              <a:buNone/>
              <a:defRPr sz="731"/>
            </a:lvl5pPr>
            <a:lvl6pPr marL="1857329" indent="0">
              <a:buNone/>
              <a:defRPr sz="731"/>
            </a:lvl6pPr>
            <a:lvl7pPr marL="2228794" indent="0">
              <a:buNone/>
              <a:defRPr sz="731"/>
            </a:lvl7pPr>
            <a:lvl8pPr marL="2600260" indent="0">
              <a:buNone/>
              <a:defRPr sz="731"/>
            </a:lvl8pPr>
            <a:lvl9pPr marL="2971726" indent="0">
              <a:buNone/>
              <a:defRPr sz="73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3082741" y="404664"/>
            <a:ext cx="8596649" cy="1224136"/>
          </a:xfrm>
        </p:spPr>
        <p:txBody>
          <a:bodyPr>
            <a:noAutofit/>
          </a:bodyPr>
          <a:lstStyle>
            <a:lvl1pPr algn="l">
              <a:defRPr sz="2600" baseline="0">
                <a:solidFill>
                  <a:srgbClr val="0087D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4847493" y="630872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9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261ED7B-38DC-4788-9932-F5536FB018F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2502757"/>
      </p:ext>
    </p:extLst>
  </p:cSld>
  <p:clrMapOvr>
    <a:masterClrMapping/>
  </p:clrMapOvr>
  <p:transition spd="med">
    <p:fade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3637" y="365126"/>
            <a:ext cx="9483163" cy="492443"/>
          </a:xfrm>
        </p:spPr>
        <p:txBody>
          <a:bodyPr/>
          <a:lstStyle>
            <a:lvl1pPr>
              <a:defRPr sz="2600" b="1" baseline="0">
                <a:latin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7FA0-AB66-4E2A-8809-FDE354F903D6}" type="datetime1">
              <a:rPr lang="zh-TW" altLang="en-US" smtClean="0"/>
              <a:t>2024/2/13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278AA-E15E-4451-92D4-E2ECCBB27B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70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Image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32A9990-6214-495A-B5B6-C1801359D1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79379" cy="6850900"/>
          </a:xfrm>
          <a:prstGeom prst="rect">
            <a:avLst/>
          </a:prstGeom>
        </p:spPr>
      </p:pic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CE458713-38E5-4D94-9527-7C2BC1D5D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8912" y="5705762"/>
            <a:ext cx="2010917" cy="31965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MM/DD/YYYY</a:t>
            </a:r>
            <a:endParaRPr lang="en-US" dirty="0"/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135E4C83-C41A-49B9-9C41-417375F79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897" y="5333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 smtClean="0"/>
              <a:t>Presenter Name</a:t>
            </a:r>
            <a:r>
              <a:rPr lang="zh-TW" altLang="en-US" dirty="0" smtClean="0"/>
              <a:t>｜</a:t>
            </a:r>
            <a:r>
              <a:rPr lang="en-US" altLang="zh-TW" dirty="0" smtClean="0"/>
              <a:t>Department </a:t>
            </a:r>
            <a:endParaRPr 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C41E9EBA-B88C-4731-B44A-419865607F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137872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/>
              <a:t>Presentation Title Goes Here</a:t>
            </a:r>
            <a:br>
              <a:rPr lang="en-US" altLang="zh-TW" dirty="0"/>
            </a:br>
            <a:r>
              <a:rPr lang="en-US" altLang="zh-TW" dirty="0"/>
              <a:t>Maximum 2 Lines (</a:t>
            </a:r>
            <a:r>
              <a:rPr lang="en-US" altLang="zh-TW" dirty="0" smtClean="0"/>
              <a:t>32-46pt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35B9A589-C73E-46B0-B30E-8BBC42A4E0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219" y="738191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Cover </a:t>
            </a:r>
            <a:r>
              <a:rPr lang="en-US" altLang="zh-TW" dirty="0" err="1"/>
              <a:t>Page_Image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8695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4B44CAB8-9DEC-4DEF-99E0-D78F53E4F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118621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altLang="zh-TW" dirty="0"/>
              <a:t>Break Page Title Goes Here</a:t>
            </a:r>
            <a:br>
              <a:rPr lang="en-US" altLang="zh-TW" dirty="0"/>
            </a:br>
            <a:r>
              <a:rPr lang="en-US" altLang="zh-TW" dirty="0"/>
              <a:t>Maximum 2 Lines </a:t>
            </a:r>
            <a:r>
              <a:rPr lang="en-US" altLang="zh-TW" dirty="0" smtClean="0"/>
              <a:t>(32-46pt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814F8012-3519-4A75-B26B-57773CA554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6647" y="3015632"/>
            <a:ext cx="9144000" cy="1353169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TW" dirty="0"/>
              <a:t>Break Page Subtitle Goes Here</a:t>
            </a:r>
            <a:br>
              <a:rPr lang="en-US" altLang="zh-TW" dirty="0"/>
            </a:br>
            <a:r>
              <a:rPr lang="en-US" altLang="zh-TW" dirty="0"/>
              <a:t>Maximum 2 Lines (</a:t>
            </a:r>
            <a:r>
              <a:rPr lang="en-US" altLang="zh-TW" dirty="0" smtClean="0"/>
              <a:t>24-32pt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4055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40" y="6225871"/>
            <a:ext cx="1368000" cy="620345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22CCF-5B81-47DC-861A-B0A56BD7A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170462"/>
            <a:ext cx="11379200" cy="4953777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TW" dirty="0"/>
              <a:t>Content goes here </a:t>
            </a:r>
            <a:r>
              <a:rPr lang="en-US" altLang="zh-TW" dirty="0" smtClean="0"/>
              <a:t>(20pt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EB72046-7EFA-4D5B-9003-30F89B1D91A8}"/>
              </a:ext>
            </a:extLst>
          </p:cNvPr>
          <p:cNvSpPr txBox="1"/>
          <p:nvPr userDrawn="1"/>
        </p:nvSpPr>
        <p:spPr>
          <a:xfrm>
            <a:off x="116026" y="64784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23BD820-02AB-4111-88E2-98F36ECA9073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8C46C83-D634-4B86-88D9-5C8B6A41BF9F}"/>
              </a:ext>
            </a:extLst>
          </p:cNvPr>
          <p:cNvSpPr txBox="1"/>
          <p:nvPr userDrawn="1"/>
        </p:nvSpPr>
        <p:spPr>
          <a:xfrm>
            <a:off x="482266" y="6528265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/>
              <a:t>Delta Confidential</a:t>
            </a: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6679C81-FA7B-49D6-82F0-C4527FE45A1A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C83B355D-DD8E-4886-8A9F-6BD99BFA8CC1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1D816D3C-CE63-43F8-AC10-9DFB5870EB4D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9A01EFE-0697-4F67-B705-BD578BDC33D9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301EB92-F246-4444-B0E1-6E87E28C044D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3191886-C7FD-40A9-9609-57D23380C62A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8AB9346-3609-4A19-8654-F1F89BAE3612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35B6686-F122-4A22-94BF-260EA4280B4D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5EDC45A-2526-46FB-81F7-22EE4872B6AF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FCD5573-BB02-4224-8085-E3255856A371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F5AD25B-A76B-4782-93A6-A6CFC1F793DB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31B0147-73D4-4A0E-AB60-BDE5D65A0FDA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0304356-DABA-4FB6-ACD2-3D555DA768DA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A159378-35B9-4C04-9A3C-0680A883C20B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6606867-067F-4294-8D14-6300FB59E7A6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0B9F68F-02FA-4B05-BD0F-46245FAE32A1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1D1B3FF-2264-4799-880B-9AC63365E06E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4" name="標題 4">
            <a:extLst>
              <a:ext uri="{FF2B5EF4-FFF2-40B4-BE49-F238E27FC236}">
                <a16:creationId xmlns:a16="http://schemas.microsoft.com/office/drawing/2014/main" id="{2702107E-0279-495A-BF89-DD786730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40356"/>
            <a:ext cx="11379200" cy="67939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Page Title Goes Here </a:t>
            </a:r>
            <a:r>
              <a:rPr lang="en-US" altLang="zh-TW" dirty="0" smtClean="0"/>
              <a:t>(28-32pt</a:t>
            </a:r>
            <a:r>
              <a:rPr lang="en-US" altLang="zh-TW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815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702107E-0279-495A-BF89-DD786730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Page Title Goes Here </a:t>
            </a:r>
            <a:r>
              <a:rPr lang="en-US" altLang="zh-TW" dirty="0" smtClean="0"/>
              <a:t>(28-32pt</a:t>
            </a:r>
            <a:r>
              <a:rPr lang="en-US" altLang="zh-TW" dirty="0"/>
              <a:t>)</a:t>
            </a:r>
            <a:endParaRPr lang="en-US" dirty="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AEA3F42-8ED3-4628-89CC-CE9DC5D371F1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BDCAFD82-B8CA-4738-843C-0FC6D7C6C5F5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C299B04-932C-4519-8E76-017FBD3A569A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B20FB35-F562-4362-B563-165B24074653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DE5232E-7B0E-4AEF-9D43-2E173D30F319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9D8FD8BE-B575-4450-95FD-B132F2FBF30C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A6D470B-49E6-460D-A2F7-3AA3A3B20021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4DC0D2-E428-4F38-B04F-7DC781667A34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81D0C29-FC7B-4F3F-BD32-E40206A62370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032A71D-5325-4D28-B4B1-6B6BF4AAB30A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38A70FA-150B-4708-B634-5950D1A00DF9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3854FDB-0E9B-46EB-A142-15E78B7E2E6D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FD94B95-A8E7-4E9F-A041-9A4885EECF37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F6E9780-35D6-4AF2-80BB-A3569C8BA2E3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A11A937-B5ED-40BD-9B95-73D6C01FBDBD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1465539-F4BD-48C9-8CC9-44AE7B975869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5BCC709-E469-4948-B4D5-AF8897457737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B72046-7EFA-4D5B-9003-30F89B1D91A8}"/>
              </a:ext>
            </a:extLst>
          </p:cNvPr>
          <p:cNvSpPr txBox="1"/>
          <p:nvPr userDrawn="1"/>
        </p:nvSpPr>
        <p:spPr>
          <a:xfrm>
            <a:off x="116026" y="64784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23BD820-02AB-4111-88E2-98F36ECA9073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8C46C83-D634-4B86-88D9-5C8B6A41BF9F}"/>
              </a:ext>
            </a:extLst>
          </p:cNvPr>
          <p:cNvSpPr txBox="1"/>
          <p:nvPr userDrawn="1"/>
        </p:nvSpPr>
        <p:spPr>
          <a:xfrm>
            <a:off x="482266" y="6528265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/>
              <a:t>Delta Confidential</a:t>
            </a:r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40" y="6225871"/>
            <a:ext cx="1368000" cy="6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164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5F44435C-4EDB-4AB4-AAD6-08BF8682B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099372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altLang="zh-TW" dirty="0"/>
              <a:t>Smarter. Greener. Together.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文字版面配置區 4">
            <a:extLst>
              <a:ext uri="{FF2B5EF4-FFF2-40B4-BE49-F238E27FC236}">
                <a16:creationId xmlns:a16="http://schemas.microsoft.com/office/drawing/2014/main" id="{38C78CAC-0A95-4D70-9EAA-CE96A16F9E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70" y="60183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Ending </a:t>
            </a:r>
            <a:r>
              <a:rPr lang="en-US" altLang="zh-TW" dirty="0" err="1"/>
              <a:t>Page_White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8489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B392DE6-2AF2-4E28-AF03-1A4F3D15BEA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3" name="矩形 52"/>
          <p:cNvSpPr/>
          <p:nvPr userDrawn="1"/>
        </p:nvSpPr>
        <p:spPr>
          <a:xfrm>
            <a:off x="0" y="-1"/>
            <a:ext cx="12192000" cy="483188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BE8868F-CA4D-431A-BCA3-79708C4A93CC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5238164-92D2-4070-B189-8D969D4D4C1C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4CBB22-8F55-4813-A361-6B31616CEFC5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AE6129C-E538-40C6-95CE-8D689DA806C3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42DF3C8-6F17-4F9B-8224-82E6BF529D75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CA03870D-CA4E-4A68-B643-C828AB156380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04627FC-9E22-4DF5-9620-E588D5B1D754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FFB4E0B-7913-4DBA-B9BC-22815DD1E9F5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E6EA7B8-B405-4A2B-8F6C-66644CA26469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31D023A-8171-4D62-AD85-A3E51BEECBCA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8F6B22F-DD93-4EC4-8E97-7E5A61686F3E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8833C97-6D6E-40FC-976A-CF4C2B0848D9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D3716C8-CA0D-4806-A013-3F0E791C886C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B57F906-7144-4062-914D-703110CC17BF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9D68DFB-0813-4C3A-8CE7-03C842C11ED7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E8DE291-898F-4470-A37E-2D3C217EDD29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7A1C886-D4A7-40F8-BEDF-DE906366403B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2" name="標題 1">
            <a:extLst>
              <a:ext uri="{FF2B5EF4-FFF2-40B4-BE49-F238E27FC236}">
                <a16:creationId xmlns:a16="http://schemas.microsoft.com/office/drawing/2014/main" id="{9FF8E5F9-3E27-4FB9-9E7F-AA69CBB722EF}"/>
              </a:ext>
            </a:extLst>
          </p:cNvPr>
          <p:cNvSpPr txBox="1">
            <a:spLocks/>
          </p:cNvSpPr>
          <p:nvPr userDrawn="1"/>
        </p:nvSpPr>
        <p:spPr>
          <a:xfrm>
            <a:off x="376089" y="5152426"/>
            <a:ext cx="9144000" cy="1212111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b="0" dirty="0" smtClean="0">
                <a:solidFill>
                  <a:schemeClr val="tx1"/>
                </a:solidFill>
                <a:latin typeface="+mn-lt"/>
              </a:rPr>
              <a:t>Smarter. Greener. Together. </a:t>
            </a:r>
            <a:br>
              <a:rPr lang="en-US" altLang="zh-TW" sz="4400" b="0" dirty="0" smtClean="0">
                <a:solidFill>
                  <a:schemeClr val="tx1"/>
                </a:solidFill>
                <a:latin typeface="+mn-lt"/>
              </a:rPr>
            </a:br>
            <a:endParaRPr lang="en-US" sz="4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01" y="5475968"/>
            <a:ext cx="2814118" cy="1276115"/>
          </a:xfrm>
          <a:prstGeom prst="rect">
            <a:avLst/>
          </a:prstGeom>
        </p:spPr>
      </p:pic>
      <p:sp>
        <p:nvSpPr>
          <p:cNvPr id="55" name="圖片版面配置區 6">
            <a:extLst>
              <a:ext uri="{FF2B5EF4-FFF2-40B4-BE49-F238E27FC236}">
                <a16:creationId xmlns:a16="http://schemas.microsoft.com/office/drawing/2014/main" id="{BEC39B5C-7A19-45E5-87B6-A4D4ACE913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588" y="-12701"/>
            <a:ext cx="12192001" cy="471393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     Ending </a:t>
            </a:r>
            <a:r>
              <a:rPr lang="en-US" altLang="zh-TW" dirty="0" err="1"/>
              <a:t>Page_Image</a:t>
            </a:r>
            <a:r>
              <a:rPr lang="en-US" altLang="zh-TW" dirty="0"/>
              <a:t>: </a:t>
            </a:r>
            <a:br>
              <a:rPr lang="en-US" altLang="zh-TW" dirty="0"/>
            </a:br>
            <a:r>
              <a:rPr lang="en-US" altLang="zh-TW" dirty="0"/>
              <a:t>      A corporate-level, sector-level or product-level brand communication imagery can be applied in this gray area.</a:t>
            </a:r>
          </a:p>
          <a:p>
            <a:endParaRPr lang="zh-TW" altLang="en-US" dirty="0"/>
          </a:p>
        </p:txBody>
      </p:sp>
      <p:grpSp>
        <p:nvGrpSpPr>
          <p:cNvPr id="5" name="群組 4"/>
          <p:cNvGrpSpPr/>
          <p:nvPr userDrawn="1"/>
        </p:nvGrpSpPr>
        <p:grpSpPr>
          <a:xfrm>
            <a:off x="-1200" y="4701237"/>
            <a:ext cx="12193200" cy="144000"/>
            <a:chOff x="22799" y="4912990"/>
            <a:chExt cx="12193200" cy="144000"/>
          </a:xfrm>
        </p:grpSpPr>
        <p:sp>
          <p:nvSpPr>
            <p:cNvPr id="2" name="矩形 1"/>
            <p:cNvSpPr/>
            <p:nvPr userDrawn="1"/>
          </p:nvSpPr>
          <p:spPr>
            <a:xfrm>
              <a:off x="22799" y="4912990"/>
              <a:ext cx="121932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9767999" y="4912990"/>
              <a:ext cx="2448000" cy="144000"/>
            </a:xfrm>
            <a:prstGeom prst="rect">
              <a:avLst/>
            </a:prstGeom>
            <a:solidFill>
              <a:srgbClr val="B9E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7323672" y="4912990"/>
              <a:ext cx="2448000" cy="144000"/>
            </a:xfrm>
            <a:prstGeom prst="rect">
              <a:avLst/>
            </a:prstGeom>
            <a:solidFill>
              <a:srgbClr val="64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561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elta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6" y="333375"/>
            <a:ext cx="186201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3036" y="1428737"/>
            <a:ext cx="11342156" cy="44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8" name="Title Placeholder 19"/>
          <p:cNvSpPr>
            <a:spLocks noGrp="1"/>
          </p:cNvSpPr>
          <p:nvPr>
            <p:ph type="title"/>
          </p:nvPr>
        </p:nvSpPr>
        <p:spPr>
          <a:xfrm>
            <a:off x="2842823" y="214290"/>
            <a:ext cx="8792369" cy="85725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24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795584" y="1556740"/>
            <a:ext cx="8596923" cy="4320600"/>
          </a:xfrm>
          <a:prstGeom prst="rect">
            <a:avLst/>
          </a:prstGeom>
        </p:spPr>
        <p:txBody>
          <a:bodyPr/>
          <a:lstStyle>
            <a:lvl1pPr algn="l">
              <a:buFont typeface="Arial" panose="020B0604020202020204" pitchFamily="34" charset="0"/>
              <a:buChar char="•"/>
              <a:defRPr sz="2800">
                <a:solidFill>
                  <a:srgbClr val="009FE8"/>
                </a:solidFill>
              </a:defRPr>
            </a:lvl1pPr>
            <a:lvl2pPr marL="742950" indent="-285750" algn="l">
              <a:buFont typeface="Arial" panose="020B0604020202020204" pitchFamily="34" charset="0"/>
              <a:buChar char="•"/>
              <a:defRPr sz="2000">
                <a:solidFill>
                  <a:srgbClr val="009FE8"/>
                </a:solidFill>
              </a:defRPr>
            </a:lvl2pPr>
            <a:lvl3pPr algn="l">
              <a:defRPr sz="2000">
                <a:solidFill>
                  <a:srgbClr val="009FE8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rgbClr val="009FE8"/>
                </a:solidFill>
              </a:defRPr>
            </a:lvl4pPr>
            <a:lvl5pPr marL="1828800" indent="0" algn="l">
              <a:buFontTx/>
              <a:buNone/>
              <a:defRPr sz="1000">
                <a:solidFill>
                  <a:srgbClr val="009FE8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800" smtClean="0"/>
              <a:t>Delta</a:t>
            </a:r>
            <a:r>
              <a:rPr lang="en-US" smtClean="0"/>
              <a:t> </a:t>
            </a:r>
            <a:r>
              <a:rPr lang="en-US" sz="800" smtClean="0"/>
              <a:t>Confidential</a:t>
            </a:r>
            <a:endParaRPr lang="en-US" sz="8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4A27487-2404-4078-A03C-925BA1438C63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214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584B288-D41F-4145-A1C0-E0281E1E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40356"/>
            <a:ext cx="11379200" cy="67939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altLang="zh-TW" dirty="0"/>
              <a:t>Page Title Goes Here </a:t>
            </a:r>
            <a:r>
              <a:rPr lang="en-US" altLang="zh-TW" dirty="0" smtClean="0"/>
              <a:t>(32pt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BE7FFB-6DD4-4C49-91B1-9DC75DF6E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170462"/>
            <a:ext cx="11379200" cy="46696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 dirty="0"/>
              <a:t>Content goes here </a:t>
            </a:r>
            <a:r>
              <a:rPr lang="en-US" altLang="zh-TW" dirty="0" smtClean="0"/>
              <a:t>(24pt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BD7ECA-A67F-4BFF-9619-0DDD6E5A9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176267"/>
            <a:ext cx="2743200" cy="422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MM/DD/YYYY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C03B7-7699-4072-AC6D-A339A44A7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3611" y="6191967"/>
            <a:ext cx="4114800" cy="437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C81264-E3A8-4919-AA46-612C30BB1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6402" y="6191968"/>
            <a:ext cx="401121" cy="42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1BD21A8-5E88-4AE4-993C-2D76760CAD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9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2" r:id="rId2"/>
    <p:sldLayoutId id="2147483741" r:id="rId3"/>
    <p:sldLayoutId id="2147483737" r:id="rId4"/>
    <p:sldLayoutId id="2147483738" r:id="rId5"/>
    <p:sldLayoutId id="2147483740" r:id="rId6"/>
    <p:sldLayoutId id="2147483739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z="1800" dirty="0" smtClean="0"/>
              <a:t>Sreehari V</a:t>
            </a:r>
            <a:r>
              <a:rPr lang="zh-TW" altLang="en-US" sz="1800" dirty="0" smtClean="0"/>
              <a:t>｜</a:t>
            </a:r>
            <a:r>
              <a:rPr lang="en-US" altLang="zh-TW" sz="1800" dirty="0" smtClean="0"/>
              <a:t>13/02/2024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D9E8D4D-0250-4F2E-9283-56208C1A9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647" y="1118615"/>
            <a:ext cx="9144000" cy="1864899"/>
          </a:xfrm>
        </p:spPr>
        <p:txBody>
          <a:bodyPr>
            <a:normAutofit/>
          </a:bodyPr>
          <a:lstStyle/>
          <a:p>
            <a:r>
              <a:rPr lang="en-US" dirty="0"/>
              <a:t>Onboard Charger – System Overview</a:t>
            </a:r>
            <a:endParaRPr lang="en-US" sz="4600" dirty="0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76514E5B-9CF7-4E44-8735-E1885DB8F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647" y="3015629"/>
            <a:ext cx="9144000" cy="137010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EVSBG </a:t>
            </a:r>
            <a:r>
              <a:rPr lang="en-US" altLang="zh-TW" sz="3000" dirty="0" smtClean="0"/>
              <a:t>ADV R&amp;D BLR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896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hteck 69"/>
          <p:cNvSpPr/>
          <p:nvPr/>
        </p:nvSpPr>
        <p:spPr>
          <a:xfrm flipV="1">
            <a:off x="4653190" y="2394291"/>
            <a:ext cx="2776344" cy="23919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/>
          <p:cNvSpPr/>
          <p:nvPr/>
        </p:nvSpPr>
        <p:spPr>
          <a:xfrm flipV="1">
            <a:off x="6686159" y="3422791"/>
            <a:ext cx="3165583" cy="1334411"/>
          </a:xfrm>
          <a:prstGeom prst="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/>
          <p:cNvSpPr/>
          <p:nvPr/>
        </p:nvSpPr>
        <p:spPr>
          <a:xfrm flipV="1">
            <a:off x="2400618" y="2395535"/>
            <a:ext cx="2251273" cy="2374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7327844" y="1106868"/>
            <a:ext cx="2523897" cy="231592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376991" y="1109960"/>
            <a:ext cx="4949553" cy="12937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413638" y="4754916"/>
            <a:ext cx="7440598" cy="978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9FE8"/>
                </a:solidFill>
                <a:cs typeface="+mj-cs"/>
              </a:rPr>
              <a:t>Microcontroller and Communication</a:t>
            </a:r>
          </a:p>
        </p:txBody>
      </p:sp>
      <p:sp>
        <p:nvSpPr>
          <p:cNvPr id="11" name="Rechteck 100"/>
          <p:cNvSpPr/>
          <p:nvPr/>
        </p:nvSpPr>
        <p:spPr bwMode="auto">
          <a:xfrm>
            <a:off x="6849756" y="2877782"/>
            <a:ext cx="828943" cy="26466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CAN Transceiver</a:t>
            </a:r>
          </a:p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+ Isolator</a:t>
            </a:r>
          </a:p>
        </p:txBody>
      </p:sp>
      <p:cxnSp>
        <p:nvCxnSpPr>
          <p:cNvPr id="14" name="Gerade Verbindung mit Pfeil 103"/>
          <p:cNvCxnSpPr>
            <a:endCxn id="65" idx="0"/>
          </p:cNvCxnSpPr>
          <p:nvPr/>
        </p:nvCxnSpPr>
        <p:spPr bwMode="auto">
          <a:xfrm rot="16200000" flipH="1">
            <a:off x="4121403" y="3057839"/>
            <a:ext cx="2571084" cy="526416"/>
          </a:xfrm>
          <a:prstGeom prst="bentConnector3">
            <a:avLst>
              <a:gd name="adj1" fmla="val 50000"/>
            </a:avLst>
          </a:prstGeom>
          <a:solidFill>
            <a:srgbClr val="0087DC"/>
          </a:solidFill>
          <a:ln w="12700" cap="flat" cmpd="sng" algn="ctr">
            <a:solidFill>
              <a:srgbClr val="00B0F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2" name="Rechteck 131"/>
          <p:cNvSpPr/>
          <p:nvPr/>
        </p:nvSpPr>
        <p:spPr bwMode="auto">
          <a:xfrm>
            <a:off x="2394837" y="1119252"/>
            <a:ext cx="7447065" cy="4601684"/>
          </a:xfrm>
          <a:prstGeom prst="rect">
            <a:avLst/>
          </a:prstGeom>
          <a:noFill/>
          <a:ln w="12700" cap="flat" cmpd="sng" algn="ctr">
            <a:solidFill>
              <a:srgbClr val="969696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31"/>
            <a:endParaRPr lang="en-US" sz="13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43" name="Gerade Verbindung mit Pfeil 132"/>
          <p:cNvCxnSpPr>
            <a:endCxn id="59" idx="3"/>
          </p:cNvCxnSpPr>
          <p:nvPr/>
        </p:nvCxnSpPr>
        <p:spPr bwMode="auto">
          <a:xfrm flipH="1">
            <a:off x="2273652" y="1631679"/>
            <a:ext cx="1485922" cy="0"/>
          </a:xfrm>
          <a:prstGeom prst="straightConnector1">
            <a:avLst/>
          </a:prstGeom>
          <a:solidFill>
            <a:srgbClr val="0087DC"/>
          </a:solidFill>
          <a:ln w="31750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Textfeld 137"/>
          <p:cNvSpPr txBox="1"/>
          <p:nvPr/>
        </p:nvSpPr>
        <p:spPr>
          <a:xfrm>
            <a:off x="9929233" y="1108988"/>
            <a:ext cx="476205" cy="364136"/>
          </a:xfrm>
          <a:prstGeom prst="rect">
            <a:avLst/>
          </a:prstGeom>
        </p:spPr>
        <p:txBody>
          <a:bodyPr wrap="none" rtlCol="0" anchor="ctr">
            <a:noAutofit/>
          </a:bodyPr>
          <a:lstStyle/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AC</a:t>
            </a:r>
          </a:p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Input</a:t>
            </a:r>
          </a:p>
        </p:txBody>
      </p:sp>
      <p:sp>
        <p:nvSpPr>
          <p:cNvPr id="59" name="Textfeld 137"/>
          <p:cNvSpPr txBox="1"/>
          <p:nvPr/>
        </p:nvSpPr>
        <p:spPr>
          <a:xfrm>
            <a:off x="1797448" y="1449611"/>
            <a:ext cx="476205" cy="364136"/>
          </a:xfrm>
          <a:prstGeom prst="rect">
            <a:avLst/>
          </a:prstGeom>
        </p:spPr>
        <p:txBody>
          <a:bodyPr wrap="none" rtlCol="0" anchor="ctr">
            <a:noAutofit/>
          </a:bodyPr>
          <a:lstStyle/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HVDC</a:t>
            </a:r>
          </a:p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Output</a:t>
            </a:r>
          </a:p>
        </p:txBody>
      </p:sp>
      <p:sp>
        <p:nvSpPr>
          <p:cNvPr id="85" name="Textfeld 137"/>
          <p:cNvSpPr txBox="1"/>
          <p:nvPr/>
        </p:nvSpPr>
        <p:spPr>
          <a:xfrm>
            <a:off x="9840863" y="3746535"/>
            <a:ext cx="476205" cy="364136"/>
          </a:xfrm>
          <a:prstGeom prst="rect">
            <a:avLst/>
          </a:prstGeom>
        </p:spPr>
        <p:txBody>
          <a:bodyPr wrap="none" rtlCol="0" anchor="ctr">
            <a:noAutofit/>
          </a:bodyPr>
          <a:lstStyle/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LVDC</a:t>
            </a:r>
          </a:p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Output</a:t>
            </a:r>
          </a:p>
        </p:txBody>
      </p:sp>
      <p:cxnSp>
        <p:nvCxnSpPr>
          <p:cNvPr id="86" name="Gerade Verbindung mit Pfeil 136"/>
          <p:cNvCxnSpPr>
            <a:stCxn id="62" idx="3"/>
            <a:endCxn id="85" idx="1"/>
          </p:cNvCxnSpPr>
          <p:nvPr/>
        </p:nvCxnSpPr>
        <p:spPr bwMode="auto">
          <a:xfrm flipV="1">
            <a:off x="8845255" y="3934748"/>
            <a:ext cx="1071719" cy="1395"/>
          </a:xfrm>
          <a:prstGeom prst="bentConnector3">
            <a:avLst>
              <a:gd name="adj1" fmla="val 50000"/>
            </a:avLst>
          </a:prstGeom>
          <a:solidFill>
            <a:srgbClr val="0087DC"/>
          </a:solidFill>
          <a:ln w="31750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81" name="Rechteck 96"/>
          <p:cNvSpPr/>
          <p:nvPr/>
        </p:nvSpPr>
        <p:spPr bwMode="auto">
          <a:xfrm>
            <a:off x="3714146" y="1516547"/>
            <a:ext cx="1837032" cy="512815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894" dirty="0">
                <a:solidFill>
                  <a:prstClr val="white"/>
                </a:solidFill>
              </a:rPr>
              <a:t>COM/HVDC</a:t>
            </a:r>
          </a:p>
          <a:p>
            <a:pPr algn="ctr" defTabSz="742931"/>
            <a:r>
              <a:rPr lang="en-US" sz="894" dirty="0">
                <a:solidFill>
                  <a:prstClr val="white"/>
                </a:solidFill>
              </a:rPr>
              <a:t>Infineon</a:t>
            </a:r>
          </a:p>
          <a:p>
            <a:pPr algn="ctr" defTabSz="742931"/>
            <a:r>
              <a:rPr lang="en-US" sz="975" b="1" dirty="0"/>
              <a:t>SAK-TC364DP</a:t>
            </a:r>
            <a:endParaRPr lang="en-US" sz="894" dirty="0"/>
          </a:p>
        </p:txBody>
      </p:sp>
      <p:cxnSp>
        <p:nvCxnSpPr>
          <p:cNvPr id="104" name="Gerade Verbindung mit Pfeil 117"/>
          <p:cNvCxnSpPr>
            <a:stCxn id="65" idx="2"/>
          </p:cNvCxnSpPr>
          <p:nvPr/>
        </p:nvCxnSpPr>
        <p:spPr bwMode="auto">
          <a:xfrm rot="16200000" flipH="1">
            <a:off x="7435553" y="3105856"/>
            <a:ext cx="650788" cy="4181588"/>
          </a:xfrm>
          <a:prstGeom prst="bentConnector2">
            <a:avLst/>
          </a:prstGeom>
          <a:solidFill>
            <a:srgbClr val="0087DC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5" name="Textfeld 137"/>
          <p:cNvSpPr txBox="1"/>
          <p:nvPr/>
        </p:nvSpPr>
        <p:spPr>
          <a:xfrm>
            <a:off x="9940396" y="5329460"/>
            <a:ext cx="476205" cy="364136"/>
          </a:xfrm>
          <a:prstGeom prst="rect">
            <a:avLst/>
          </a:prstGeom>
        </p:spPr>
        <p:txBody>
          <a:bodyPr wrap="none" rtlCol="0" anchor="ctr">
            <a:noAutofit/>
          </a:bodyPr>
          <a:lstStyle/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Hybrid CAN</a:t>
            </a:r>
          </a:p>
        </p:txBody>
      </p:sp>
      <p:sp>
        <p:nvSpPr>
          <p:cNvPr id="72" name="Rechteck 106"/>
          <p:cNvSpPr/>
          <p:nvPr/>
        </p:nvSpPr>
        <p:spPr bwMode="auto">
          <a:xfrm>
            <a:off x="6952170" y="2368530"/>
            <a:ext cx="662079" cy="37850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Isolator</a:t>
            </a:r>
          </a:p>
        </p:txBody>
      </p:sp>
      <p:cxnSp>
        <p:nvCxnSpPr>
          <p:cNvPr id="75" name="Gerade Verbindung mit Pfeil 103"/>
          <p:cNvCxnSpPr>
            <a:endCxn id="67" idx="2"/>
          </p:cNvCxnSpPr>
          <p:nvPr/>
        </p:nvCxnSpPr>
        <p:spPr bwMode="auto">
          <a:xfrm rot="10800000">
            <a:off x="6355121" y="1986673"/>
            <a:ext cx="587177" cy="577025"/>
          </a:xfrm>
          <a:prstGeom prst="bentConnector2">
            <a:avLst/>
          </a:prstGeom>
          <a:solidFill>
            <a:srgbClr val="0087DC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77" name="Rechteck 96"/>
          <p:cNvSpPr/>
          <p:nvPr/>
        </p:nvSpPr>
        <p:spPr bwMode="auto">
          <a:xfrm>
            <a:off x="7885269" y="1387042"/>
            <a:ext cx="1009020" cy="659905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endParaRPr lang="en-US" sz="894" dirty="0">
              <a:solidFill>
                <a:prstClr val="white"/>
              </a:solidFill>
            </a:endParaRPr>
          </a:p>
          <a:p>
            <a:pPr algn="ctr" defTabSz="742931"/>
            <a:r>
              <a:rPr lang="en-US" sz="894" dirty="0">
                <a:solidFill>
                  <a:prstClr val="white"/>
                </a:solidFill>
              </a:rPr>
              <a:t>HVAC</a:t>
            </a:r>
          </a:p>
          <a:p>
            <a:pPr algn="ctr" defTabSz="742931"/>
            <a:r>
              <a:rPr lang="en-US" sz="894" dirty="0">
                <a:solidFill>
                  <a:prstClr val="white"/>
                </a:solidFill>
              </a:rPr>
              <a:t>Infineon</a:t>
            </a:r>
          </a:p>
          <a:p>
            <a:pPr algn="ctr" defTabSz="742931"/>
            <a:r>
              <a:rPr lang="en-US" sz="975" b="1" dirty="0"/>
              <a:t>SAK-TC364DP</a:t>
            </a:r>
          </a:p>
          <a:p>
            <a:pPr algn="ctr" defTabSz="742931"/>
            <a:endParaRPr lang="en-US" sz="894" dirty="0">
              <a:solidFill>
                <a:prstClr val="white"/>
              </a:solidFill>
            </a:endParaRPr>
          </a:p>
        </p:txBody>
      </p:sp>
      <p:cxnSp>
        <p:nvCxnSpPr>
          <p:cNvPr id="88" name="Gerade Verbindung mit Pfeil 103"/>
          <p:cNvCxnSpPr>
            <a:endCxn id="67" idx="3"/>
          </p:cNvCxnSpPr>
          <p:nvPr/>
        </p:nvCxnSpPr>
        <p:spPr bwMode="auto">
          <a:xfrm flipH="1">
            <a:off x="6686158" y="1797417"/>
            <a:ext cx="1195292" cy="0"/>
          </a:xfrm>
          <a:prstGeom prst="straightConnector1">
            <a:avLst/>
          </a:prstGeom>
          <a:solidFill>
            <a:srgbClr val="0087DC"/>
          </a:solidFill>
          <a:ln w="12700" cap="flat" cmpd="sng" algn="ctr">
            <a:solidFill>
              <a:srgbClr val="969696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8" name="Gerade Verbindung mit Pfeil 117"/>
          <p:cNvCxnSpPr/>
          <p:nvPr/>
        </p:nvCxnSpPr>
        <p:spPr bwMode="auto">
          <a:xfrm>
            <a:off x="5855674" y="4871257"/>
            <a:ext cx="4010949" cy="509091"/>
          </a:xfrm>
          <a:prstGeom prst="bentConnector3">
            <a:avLst>
              <a:gd name="adj1" fmla="val 12"/>
            </a:avLst>
          </a:prstGeom>
          <a:solidFill>
            <a:srgbClr val="0087DC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1" name="Textfeld 137"/>
          <p:cNvSpPr txBox="1"/>
          <p:nvPr/>
        </p:nvSpPr>
        <p:spPr>
          <a:xfrm>
            <a:off x="9935406" y="5187453"/>
            <a:ext cx="476205" cy="364136"/>
          </a:xfrm>
          <a:prstGeom prst="rect">
            <a:avLst/>
          </a:prstGeom>
        </p:spPr>
        <p:txBody>
          <a:bodyPr wrap="none" rtlCol="0" anchor="ctr">
            <a:noAutofit/>
          </a:bodyPr>
          <a:lstStyle/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Debug CAN</a:t>
            </a:r>
          </a:p>
        </p:txBody>
      </p:sp>
      <p:sp>
        <p:nvSpPr>
          <p:cNvPr id="116" name="Textfeld 137"/>
          <p:cNvSpPr txBox="1"/>
          <p:nvPr/>
        </p:nvSpPr>
        <p:spPr>
          <a:xfrm>
            <a:off x="9868386" y="4438000"/>
            <a:ext cx="476205" cy="364136"/>
          </a:xfrm>
          <a:prstGeom prst="rect">
            <a:avLst/>
          </a:prstGeom>
        </p:spPr>
        <p:txBody>
          <a:bodyPr wrap="none" rtlCol="0" anchor="ctr">
            <a:noAutofit/>
          </a:bodyPr>
          <a:lstStyle/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KL30c</a:t>
            </a:r>
          </a:p>
        </p:txBody>
      </p:sp>
      <p:cxnSp>
        <p:nvCxnSpPr>
          <p:cNvPr id="124" name="Gerade Verbindung mit Pfeil 103"/>
          <p:cNvCxnSpPr/>
          <p:nvPr/>
        </p:nvCxnSpPr>
        <p:spPr bwMode="auto">
          <a:xfrm rot="5400000">
            <a:off x="7563595" y="2131099"/>
            <a:ext cx="480019" cy="362583"/>
          </a:xfrm>
          <a:prstGeom prst="bentConnector3">
            <a:avLst>
              <a:gd name="adj1" fmla="val 100654"/>
            </a:avLst>
          </a:prstGeom>
          <a:solidFill>
            <a:srgbClr val="0087DC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2376992" y="4728791"/>
            <a:ext cx="105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KL31-</a:t>
            </a:r>
            <a:endParaRPr lang="de-DE" dirty="0"/>
          </a:p>
        </p:txBody>
      </p:sp>
      <p:sp>
        <p:nvSpPr>
          <p:cNvPr id="55" name="Textfeld 54"/>
          <p:cNvSpPr txBox="1"/>
          <p:nvPr/>
        </p:nvSpPr>
        <p:spPr>
          <a:xfrm>
            <a:off x="2320633" y="1060428"/>
            <a:ext cx="120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HVDC-</a:t>
            </a:r>
          </a:p>
        </p:txBody>
      </p:sp>
      <p:sp>
        <p:nvSpPr>
          <p:cNvPr id="57" name="Rechteck 105"/>
          <p:cNvSpPr/>
          <p:nvPr/>
        </p:nvSpPr>
        <p:spPr bwMode="auto">
          <a:xfrm>
            <a:off x="2561141" y="1954782"/>
            <a:ext cx="707886" cy="28645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SBC</a:t>
            </a:r>
          </a:p>
        </p:txBody>
      </p:sp>
      <p:cxnSp>
        <p:nvCxnSpPr>
          <p:cNvPr id="58" name="Gerade Verbindung mit Pfeil 126"/>
          <p:cNvCxnSpPr/>
          <p:nvPr/>
        </p:nvCxnSpPr>
        <p:spPr bwMode="auto">
          <a:xfrm flipV="1">
            <a:off x="3281784" y="1854450"/>
            <a:ext cx="445980" cy="236776"/>
          </a:xfrm>
          <a:prstGeom prst="bentConnector3">
            <a:avLst>
              <a:gd name="adj1" fmla="val 50000"/>
            </a:avLst>
          </a:prstGeom>
          <a:solidFill>
            <a:srgbClr val="0087DC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50" name="Gerade Verbindung mit Pfeil 103"/>
          <p:cNvCxnSpPr>
            <a:stCxn id="81" idx="3"/>
            <a:endCxn id="11" idx="1"/>
          </p:cNvCxnSpPr>
          <p:nvPr/>
        </p:nvCxnSpPr>
        <p:spPr bwMode="auto">
          <a:xfrm>
            <a:off x="5551179" y="1772954"/>
            <a:ext cx="1298577" cy="1237160"/>
          </a:xfrm>
          <a:prstGeom prst="bentConnector3">
            <a:avLst>
              <a:gd name="adj1" fmla="val 29462"/>
            </a:avLst>
          </a:prstGeom>
          <a:solidFill>
            <a:srgbClr val="0087DC"/>
          </a:solidFill>
          <a:ln w="12700" cap="flat" cmpd="sng" algn="ctr">
            <a:solidFill>
              <a:srgbClr val="00B0F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60" name="Rechteck 105"/>
          <p:cNvSpPr/>
          <p:nvPr/>
        </p:nvSpPr>
        <p:spPr bwMode="auto">
          <a:xfrm>
            <a:off x="8394162" y="2483067"/>
            <a:ext cx="711739" cy="2272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SBC</a:t>
            </a:r>
          </a:p>
        </p:txBody>
      </p:sp>
      <p:cxnSp>
        <p:nvCxnSpPr>
          <p:cNvPr id="61" name="Gerade Verbindung mit Pfeil 126"/>
          <p:cNvCxnSpPr/>
          <p:nvPr/>
        </p:nvCxnSpPr>
        <p:spPr bwMode="auto">
          <a:xfrm rot="5400000" flipH="1" flipV="1">
            <a:off x="8531607" y="2271611"/>
            <a:ext cx="449332" cy="2"/>
          </a:xfrm>
          <a:prstGeom prst="bentConnector3">
            <a:avLst>
              <a:gd name="adj1" fmla="val 50000"/>
            </a:avLst>
          </a:prstGeom>
          <a:solidFill>
            <a:srgbClr val="0087DC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65" name="Rechteck 100"/>
          <p:cNvSpPr/>
          <p:nvPr/>
        </p:nvSpPr>
        <p:spPr bwMode="auto">
          <a:xfrm>
            <a:off x="5255682" y="4606590"/>
            <a:ext cx="828943" cy="26466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2x CAN Transceiver</a:t>
            </a:r>
          </a:p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+ Isolator</a:t>
            </a:r>
          </a:p>
        </p:txBody>
      </p:sp>
      <p:cxnSp>
        <p:nvCxnSpPr>
          <p:cNvPr id="46" name="Gerade Verbindung mit Pfeil 136"/>
          <p:cNvCxnSpPr>
            <a:stCxn id="81" idx="0"/>
          </p:cNvCxnSpPr>
          <p:nvPr/>
        </p:nvCxnSpPr>
        <p:spPr bwMode="auto">
          <a:xfrm rot="5400000" flipH="1" flipV="1">
            <a:off x="7191204" y="-1227657"/>
            <a:ext cx="185663" cy="5302745"/>
          </a:xfrm>
          <a:prstGeom prst="bentConnector2">
            <a:avLst/>
          </a:prstGeom>
          <a:solidFill>
            <a:srgbClr val="0087DC"/>
          </a:solidFill>
          <a:ln w="31750" cap="flat" cmpd="sng" algn="ctr">
            <a:solidFill>
              <a:srgbClr val="FF0000"/>
            </a:solidFill>
            <a:prstDash val="sysDash"/>
            <a:round/>
            <a:headEnd type="arrow" w="med" len="med"/>
            <a:tailEnd type="arrow"/>
          </a:ln>
          <a:effectLst/>
        </p:spPr>
      </p:cxnSp>
      <p:sp>
        <p:nvSpPr>
          <p:cNvPr id="67" name="Rechteck 106"/>
          <p:cNvSpPr/>
          <p:nvPr/>
        </p:nvSpPr>
        <p:spPr bwMode="auto">
          <a:xfrm>
            <a:off x="6024080" y="1608165"/>
            <a:ext cx="662079" cy="378507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LLC</a:t>
            </a:r>
          </a:p>
        </p:txBody>
      </p:sp>
      <p:cxnSp>
        <p:nvCxnSpPr>
          <p:cNvPr id="54" name="Gerade Verbindung mit Pfeil 126"/>
          <p:cNvCxnSpPr/>
          <p:nvPr/>
        </p:nvCxnSpPr>
        <p:spPr bwMode="auto">
          <a:xfrm>
            <a:off x="8176389" y="3778049"/>
            <a:ext cx="375809" cy="865"/>
          </a:xfrm>
          <a:prstGeom prst="bentConnector3">
            <a:avLst>
              <a:gd name="adj1" fmla="val 50000"/>
            </a:avLst>
          </a:prstGeom>
          <a:solidFill>
            <a:srgbClr val="0087DC"/>
          </a:solidFill>
          <a:ln w="12700" cap="flat" cmpd="sng" algn="ctr">
            <a:solidFill>
              <a:srgbClr val="969696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62" name="Rechteck 96"/>
          <p:cNvSpPr/>
          <p:nvPr/>
        </p:nvSpPr>
        <p:spPr bwMode="auto">
          <a:xfrm>
            <a:off x="7819692" y="3717262"/>
            <a:ext cx="1025563" cy="43776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894" dirty="0">
                <a:solidFill>
                  <a:prstClr val="white"/>
                </a:solidFill>
              </a:rPr>
              <a:t>DCDC</a:t>
            </a:r>
          </a:p>
          <a:p>
            <a:pPr algn="ctr" defTabSz="742931"/>
            <a:r>
              <a:rPr lang="en-US" sz="894" dirty="0">
                <a:solidFill>
                  <a:prstClr val="white"/>
                </a:solidFill>
              </a:rPr>
              <a:t>Infineon</a:t>
            </a:r>
          </a:p>
          <a:p>
            <a:pPr algn="ctr" defTabSz="742931"/>
            <a:r>
              <a:rPr lang="en-US" sz="975" b="1" dirty="0"/>
              <a:t>SAK-TC213L</a:t>
            </a:r>
            <a:endParaRPr lang="en-US" sz="894" dirty="0"/>
          </a:p>
        </p:txBody>
      </p:sp>
      <p:cxnSp>
        <p:nvCxnSpPr>
          <p:cNvPr id="64" name="Gerade Verbindung mit Pfeil 103"/>
          <p:cNvCxnSpPr/>
          <p:nvPr/>
        </p:nvCxnSpPr>
        <p:spPr bwMode="auto">
          <a:xfrm>
            <a:off x="8678590" y="4173552"/>
            <a:ext cx="1228633" cy="134318"/>
          </a:xfrm>
          <a:prstGeom prst="bentConnector3">
            <a:avLst>
              <a:gd name="adj1" fmla="val -133"/>
            </a:avLst>
          </a:prstGeom>
          <a:solidFill>
            <a:srgbClr val="0087DC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66" name="Rechteck 105"/>
          <p:cNvSpPr/>
          <p:nvPr/>
        </p:nvSpPr>
        <p:spPr bwMode="auto">
          <a:xfrm>
            <a:off x="6981745" y="4360584"/>
            <a:ext cx="707886" cy="28645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SBC</a:t>
            </a:r>
          </a:p>
        </p:txBody>
      </p:sp>
      <p:cxnSp>
        <p:nvCxnSpPr>
          <p:cNvPr id="68" name="Gerade Verbindung mit Pfeil 126"/>
          <p:cNvCxnSpPr/>
          <p:nvPr/>
        </p:nvCxnSpPr>
        <p:spPr bwMode="auto">
          <a:xfrm flipV="1">
            <a:off x="7712302" y="4161527"/>
            <a:ext cx="198269" cy="368004"/>
          </a:xfrm>
          <a:prstGeom prst="bentConnector2">
            <a:avLst/>
          </a:prstGeom>
          <a:solidFill>
            <a:srgbClr val="0087DC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89" name="Gerade Verbindung mit Pfeil 103"/>
          <p:cNvCxnSpPr>
            <a:endCxn id="78" idx="0"/>
          </p:cNvCxnSpPr>
          <p:nvPr/>
        </p:nvCxnSpPr>
        <p:spPr bwMode="auto">
          <a:xfrm rot="5400000">
            <a:off x="3428855" y="2118004"/>
            <a:ext cx="947835" cy="816975"/>
          </a:xfrm>
          <a:prstGeom prst="bentConnector3">
            <a:avLst>
              <a:gd name="adj1" fmla="val 50000"/>
            </a:avLst>
          </a:prstGeom>
          <a:solidFill>
            <a:srgbClr val="0087DC"/>
          </a:solidFill>
          <a:ln w="12700" cap="flat" cmpd="sng" algn="ctr">
            <a:solidFill>
              <a:srgbClr val="969696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3" name="Gerade Verbindung mit Pfeil 136"/>
          <p:cNvCxnSpPr/>
          <p:nvPr/>
        </p:nvCxnSpPr>
        <p:spPr bwMode="auto">
          <a:xfrm flipV="1">
            <a:off x="6292621" y="1339510"/>
            <a:ext cx="3642788" cy="314891"/>
          </a:xfrm>
          <a:prstGeom prst="bentConnector3">
            <a:avLst>
              <a:gd name="adj1" fmla="val -29"/>
            </a:avLst>
          </a:prstGeom>
          <a:solidFill>
            <a:srgbClr val="0087DC"/>
          </a:solidFill>
          <a:ln w="31750" cap="flat" cmpd="sng" algn="ctr">
            <a:solidFill>
              <a:srgbClr val="FF0000"/>
            </a:solidFill>
            <a:prstDash val="sysDash"/>
            <a:round/>
            <a:headEnd type="arrow" w="med" len="med"/>
            <a:tailEnd type="arrow"/>
          </a:ln>
          <a:effectLst/>
        </p:spPr>
      </p:cxnSp>
      <p:sp>
        <p:nvSpPr>
          <p:cNvPr id="74" name="Textfeld 73"/>
          <p:cNvSpPr txBox="1"/>
          <p:nvPr/>
        </p:nvSpPr>
        <p:spPr>
          <a:xfrm>
            <a:off x="9122417" y="1009110"/>
            <a:ext cx="761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AC-N</a:t>
            </a:r>
          </a:p>
        </p:txBody>
      </p:sp>
      <p:sp>
        <p:nvSpPr>
          <p:cNvPr id="78" name="Rechteck 104"/>
          <p:cNvSpPr/>
          <p:nvPr/>
        </p:nvSpPr>
        <p:spPr bwMode="auto">
          <a:xfrm>
            <a:off x="3062493" y="3000409"/>
            <a:ext cx="863585" cy="31256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894" dirty="0">
                <a:solidFill>
                  <a:prstClr val="white"/>
                </a:solidFill>
              </a:rPr>
              <a:t>Heater</a:t>
            </a:r>
          </a:p>
        </p:txBody>
      </p:sp>
      <p:cxnSp>
        <p:nvCxnSpPr>
          <p:cNvPr id="101" name="Gerade Verbindung mit Pfeil 103"/>
          <p:cNvCxnSpPr>
            <a:stCxn id="62" idx="1"/>
            <a:endCxn id="63" idx="3"/>
          </p:cNvCxnSpPr>
          <p:nvPr/>
        </p:nvCxnSpPr>
        <p:spPr bwMode="auto">
          <a:xfrm rot="10800000">
            <a:off x="7054112" y="3929982"/>
            <a:ext cx="765581" cy="6160"/>
          </a:xfrm>
          <a:prstGeom prst="bentConnector3">
            <a:avLst>
              <a:gd name="adj1" fmla="val 50000"/>
            </a:avLst>
          </a:prstGeom>
          <a:solidFill>
            <a:srgbClr val="0087DC"/>
          </a:solidFill>
          <a:ln w="12700" cap="flat" cmpd="sng" algn="ctr">
            <a:solidFill>
              <a:srgbClr val="00B0F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5" name="Gerade Verbindung mit Pfeil 103"/>
          <p:cNvCxnSpPr>
            <a:stCxn id="11" idx="3"/>
          </p:cNvCxnSpPr>
          <p:nvPr/>
        </p:nvCxnSpPr>
        <p:spPr bwMode="auto">
          <a:xfrm flipV="1">
            <a:off x="7678699" y="2052574"/>
            <a:ext cx="455506" cy="957541"/>
          </a:xfrm>
          <a:prstGeom prst="bentConnector2">
            <a:avLst/>
          </a:prstGeom>
          <a:solidFill>
            <a:srgbClr val="0087DC"/>
          </a:solidFill>
          <a:ln w="12700" cap="flat" cmpd="sng" algn="ctr">
            <a:solidFill>
              <a:srgbClr val="00B0F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2" name="Textfeld 137"/>
          <p:cNvSpPr txBox="1"/>
          <p:nvPr/>
        </p:nvSpPr>
        <p:spPr>
          <a:xfrm>
            <a:off x="9875503" y="4161889"/>
            <a:ext cx="495466" cy="254902"/>
          </a:xfrm>
          <a:prstGeom prst="rect">
            <a:avLst/>
          </a:prstGeom>
        </p:spPr>
        <p:txBody>
          <a:bodyPr wrap="none" rtlCol="0" anchor="ctr">
            <a:noAutofit/>
          </a:bodyPr>
          <a:lstStyle/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U_KL30</a:t>
            </a:r>
          </a:p>
        </p:txBody>
      </p:sp>
      <p:sp>
        <p:nvSpPr>
          <p:cNvPr id="83" name="Textfeld 137"/>
          <p:cNvSpPr txBox="1"/>
          <p:nvPr/>
        </p:nvSpPr>
        <p:spPr>
          <a:xfrm>
            <a:off x="9913689" y="4306621"/>
            <a:ext cx="391322" cy="240311"/>
          </a:xfrm>
          <a:prstGeom prst="rect">
            <a:avLst/>
          </a:prstGeom>
        </p:spPr>
        <p:txBody>
          <a:bodyPr wrap="none" rtlCol="0" anchor="ctr">
            <a:noAutofit/>
          </a:bodyPr>
          <a:lstStyle/>
          <a:p>
            <a:pPr algn="ctr" defTabSz="742931"/>
            <a:r>
              <a:rPr lang="en-US" sz="813" kern="0" dirty="0">
                <a:solidFill>
                  <a:srgbClr val="0087DC"/>
                </a:solidFill>
              </a:rPr>
              <a:t>I_KL30</a:t>
            </a:r>
          </a:p>
        </p:txBody>
      </p:sp>
      <p:sp>
        <p:nvSpPr>
          <p:cNvPr id="129" name="Rechteck 106"/>
          <p:cNvSpPr/>
          <p:nvPr/>
        </p:nvSpPr>
        <p:spPr bwMode="auto">
          <a:xfrm>
            <a:off x="6945746" y="1179043"/>
            <a:ext cx="676164" cy="24029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Transformer</a:t>
            </a:r>
          </a:p>
        </p:txBody>
      </p:sp>
      <p:cxnSp>
        <p:nvCxnSpPr>
          <p:cNvPr id="98" name="Gerade Verbindung mit Pfeil 136"/>
          <p:cNvCxnSpPr/>
          <p:nvPr/>
        </p:nvCxnSpPr>
        <p:spPr bwMode="auto">
          <a:xfrm rot="16200000" flipV="1">
            <a:off x="6597740" y="2064801"/>
            <a:ext cx="2309163" cy="982201"/>
          </a:xfrm>
          <a:prstGeom prst="bentConnector3">
            <a:avLst>
              <a:gd name="adj1" fmla="val 62099"/>
            </a:avLst>
          </a:prstGeom>
          <a:solidFill>
            <a:srgbClr val="0087DC"/>
          </a:solidFill>
          <a:ln w="31750" cap="flat" cmpd="sng" algn="ctr">
            <a:solidFill>
              <a:srgbClr val="FF0000"/>
            </a:solidFill>
            <a:prstDash val="sysDash"/>
            <a:round/>
            <a:headEnd type="arrow" w="med" len="med"/>
            <a:tailEnd type="arrow"/>
          </a:ln>
          <a:effectLst/>
        </p:spPr>
      </p:cxnSp>
      <p:sp>
        <p:nvSpPr>
          <p:cNvPr id="122" name="Textfeld 121"/>
          <p:cNvSpPr txBox="1"/>
          <p:nvPr/>
        </p:nvSpPr>
        <p:spPr>
          <a:xfrm>
            <a:off x="9194289" y="3360360"/>
            <a:ext cx="724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LV-</a:t>
            </a:r>
          </a:p>
        </p:txBody>
      </p:sp>
      <p:sp>
        <p:nvSpPr>
          <p:cNvPr id="143" name="Rechteck 106"/>
          <p:cNvSpPr/>
          <p:nvPr/>
        </p:nvSpPr>
        <p:spPr bwMode="auto">
          <a:xfrm>
            <a:off x="7913627" y="3284555"/>
            <a:ext cx="676164" cy="24029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Transformer</a:t>
            </a:r>
          </a:p>
        </p:txBody>
      </p:sp>
      <p:sp>
        <p:nvSpPr>
          <p:cNvPr id="63" name="Rechteck 100"/>
          <p:cNvSpPr/>
          <p:nvPr/>
        </p:nvSpPr>
        <p:spPr bwMode="auto">
          <a:xfrm>
            <a:off x="6312030" y="3803223"/>
            <a:ext cx="742080" cy="253519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4295" tIns="37148" rIns="74295" bIns="37148" numCol="1" rtlCol="0" anchor="ctr" anchorCtr="0" compatLnSpc="1">
            <a:prstTxWarp prst="textNoShape">
              <a:avLst/>
            </a:prstTxWarp>
          </a:bodyPr>
          <a:lstStyle/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CAN Transceiver</a:t>
            </a:r>
          </a:p>
          <a:p>
            <a:pPr algn="ctr" defTabSz="742931"/>
            <a:r>
              <a:rPr lang="en-US" sz="650" dirty="0">
                <a:solidFill>
                  <a:prstClr val="white"/>
                </a:solidFill>
              </a:rPr>
              <a:t>+ Isolator</a:t>
            </a:r>
          </a:p>
        </p:txBody>
      </p:sp>
      <p:cxnSp>
        <p:nvCxnSpPr>
          <p:cNvPr id="69" name="Gerade Verbindung mit Pfeil 103"/>
          <p:cNvCxnSpPr>
            <a:stCxn id="63" idx="1"/>
            <a:endCxn id="81" idx="3"/>
          </p:cNvCxnSpPr>
          <p:nvPr/>
        </p:nvCxnSpPr>
        <p:spPr bwMode="auto">
          <a:xfrm rot="10800000">
            <a:off x="5551178" y="1772954"/>
            <a:ext cx="760852" cy="2157028"/>
          </a:xfrm>
          <a:prstGeom prst="bentConnector3">
            <a:avLst>
              <a:gd name="adj1" fmla="val 50000"/>
            </a:avLst>
          </a:prstGeom>
          <a:solidFill>
            <a:srgbClr val="0087DC"/>
          </a:solidFill>
          <a:ln w="12700" cap="flat" cmpd="sng" algn="ctr">
            <a:solidFill>
              <a:srgbClr val="00B0F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0" name="Gerade Verbindung mit Pfeil 103"/>
          <p:cNvCxnSpPr/>
          <p:nvPr/>
        </p:nvCxnSpPr>
        <p:spPr bwMode="auto">
          <a:xfrm>
            <a:off x="8445539" y="4184389"/>
            <a:ext cx="1455216" cy="273743"/>
          </a:xfrm>
          <a:prstGeom prst="bentConnector3">
            <a:avLst>
              <a:gd name="adj1" fmla="val 255"/>
            </a:avLst>
          </a:prstGeom>
          <a:solidFill>
            <a:srgbClr val="0087DC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1" name="Gerade Verbindung mit Pfeil 103"/>
          <p:cNvCxnSpPr/>
          <p:nvPr/>
        </p:nvCxnSpPr>
        <p:spPr bwMode="auto">
          <a:xfrm>
            <a:off x="8127738" y="4185957"/>
            <a:ext cx="1801200" cy="460101"/>
          </a:xfrm>
          <a:prstGeom prst="bentConnector3">
            <a:avLst>
              <a:gd name="adj1" fmla="val -62"/>
            </a:avLst>
          </a:prstGeom>
          <a:solidFill>
            <a:srgbClr val="0087DC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541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 </a:t>
            </a:r>
            <a:r>
              <a:rPr lang="de-DE" dirty="0" err="1" smtClean="0"/>
              <a:t>and</a:t>
            </a:r>
            <a:r>
              <a:rPr lang="de-DE" dirty="0" smtClean="0"/>
              <a:t> Communication – </a:t>
            </a:r>
            <a:r>
              <a:rPr lang="de-DE" dirty="0" err="1" smtClean="0"/>
              <a:t>Auxiliary</a:t>
            </a:r>
            <a:r>
              <a:rPr lang="de-DE" dirty="0" smtClean="0"/>
              <a:t> </a:t>
            </a:r>
            <a:r>
              <a:rPr lang="de-DE" dirty="0" err="1" smtClean="0"/>
              <a:t>supply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8" y="1628750"/>
            <a:ext cx="8641200" cy="457989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37280" y="4149101"/>
            <a:ext cx="2664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>
                <a:solidFill>
                  <a:srgbClr val="0087DC"/>
                </a:solidFill>
              </a:rPr>
              <a:t>Auxiliary</a:t>
            </a:r>
            <a:r>
              <a:rPr lang="de-DE" sz="1600" b="1" dirty="0">
                <a:solidFill>
                  <a:srgbClr val="0087DC"/>
                </a:solidFill>
              </a:rPr>
              <a:t> </a:t>
            </a:r>
            <a:r>
              <a:rPr lang="de-DE" sz="1600" b="1" dirty="0" err="1">
                <a:solidFill>
                  <a:srgbClr val="0087DC"/>
                </a:solidFill>
              </a:rPr>
              <a:t>supply</a:t>
            </a:r>
            <a:r>
              <a:rPr lang="de-DE" sz="1600" b="1" dirty="0">
                <a:solidFill>
                  <a:srgbClr val="0087DC"/>
                </a:solidFill>
              </a:rPr>
              <a:t> </a:t>
            </a:r>
            <a:r>
              <a:rPr lang="de-DE" sz="1600" b="1" dirty="0" err="1">
                <a:solidFill>
                  <a:srgbClr val="0087DC"/>
                </a:solidFill>
              </a:rPr>
              <a:t>concept</a:t>
            </a:r>
            <a:r>
              <a:rPr lang="de-DE" sz="1600" b="1" dirty="0">
                <a:solidFill>
                  <a:srgbClr val="0087DC"/>
                </a:solidFill>
              </a:rPr>
              <a:t> </a:t>
            </a:r>
            <a:r>
              <a:rPr lang="de-DE" sz="1600" b="1" dirty="0" err="1">
                <a:solidFill>
                  <a:srgbClr val="0087DC"/>
                </a:solidFill>
              </a:rPr>
              <a:t>for</a:t>
            </a:r>
            <a:r>
              <a:rPr lang="de-DE" sz="1600" b="1" dirty="0">
                <a:solidFill>
                  <a:srgbClr val="0087DC"/>
                </a:solidFill>
              </a:rPr>
              <a:t> LVDCDC</a:t>
            </a:r>
          </a:p>
          <a:p>
            <a:pPr algn="ctr"/>
            <a:endParaRPr lang="de-DE" sz="1600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8488" y="519694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A system basis chip (SBC) is an integrated circuit that includes various functions of automotive electronic control units (ECU) on a single die.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PROFET™ family (</a:t>
            </a:r>
            <a:r>
              <a:rPr lang="en-US" sz="900" dirty="0" err="1"/>
              <a:t>PROtected</a:t>
            </a:r>
            <a:r>
              <a:rPr lang="en-US" sz="900" dirty="0"/>
              <a:t> FET) incorporates a broad range of smart features, like diagnosis and protection.</a:t>
            </a:r>
          </a:p>
        </p:txBody>
      </p:sp>
    </p:spTree>
    <p:extLst>
      <p:ext uri="{BB962C8B-B14F-4D97-AF65-F5344CB8AC3E}">
        <p14:creationId xmlns:p14="http://schemas.microsoft.com/office/powerpoint/2010/main" val="4094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 </a:t>
            </a:r>
            <a:r>
              <a:rPr lang="de-DE" dirty="0" err="1" smtClean="0"/>
              <a:t>and</a:t>
            </a:r>
            <a:r>
              <a:rPr lang="de-DE" dirty="0" smtClean="0"/>
              <a:t> Communication – </a:t>
            </a:r>
            <a:r>
              <a:rPr lang="de-DE" dirty="0" err="1" smtClean="0"/>
              <a:t>Auxiliary</a:t>
            </a:r>
            <a:r>
              <a:rPr lang="de-DE" dirty="0" smtClean="0"/>
              <a:t> </a:t>
            </a:r>
            <a:r>
              <a:rPr lang="de-DE" dirty="0" err="1" smtClean="0"/>
              <a:t>supply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20" y="1657527"/>
            <a:ext cx="6562770" cy="461417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94067" y="2060811"/>
            <a:ext cx="2664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>
                <a:solidFill>
                  <a:srgbClr val="0087DC"/>
                </a:solidFill>
              </a:rPr>
              <a:t>Auxiliary</a:t>
            </a:r>
            <a:r>
              <a:rPr lang="de-DE" sz="1600" b="1" dirty="0">
                <a:solidFill>
                  <a:srgbClr val="0087DC"/>
                </a:solidFill>
              </a:rPr>
              <a:t> </a:t>
            </a:r>
            <a:r>
              <a:rPr lang="de-DE" sz="1600" b="1" dirty="0" err="1">
                <a:solidFill>
                  <a:srgbClr val="0087DC"/>
                </a:solidFill>
              </a:rPr>
              <a:t>supply</a:t>
            </a:r>
            <a:r>
              <a:rPr lang="de-DE" sz="1600" b="1" dirty="0">
                <a:solidFill>
                  <a:srgbClr val="0087DC"/>
                </a:solidFill>
              </a:rPr>
              <a:t> </a:t>
            </a:r>
            <a:r>
              <a:rPr lang="de-DE" sz="1600" b="1" dirty="0" err="1">
                <a:solidFill>
                  <a:srgbClr val="0087DC"/>
                </a:solidFill>
              </a:rPr>
              <a:t>concept</a:t>
            </a:r>
            <a:r>
              <a:rPr lang="de-DE" sz="1600" b="1" dirty="0">
                <a:solidFill>
                  <a:srgbClr val="0087DC"/>
                </a:solidFill>
              </a:rPr>
              <a:t> </a:t>
            </a:r>
            <a:r>
              <a:rPr lang="de-DE" sz="1600" b="1" dirty="0" err="1">
                <a:solidFill>
                  <a:srgbClr val="0087DC"/>
                </a:solidFill>
              </a:rPr>
              <a:t>for</a:t>
            </a:r>
            <a:r>
              <a:rPr lang="de-DE" sz="1600" b="1" dirty="0">
                <a:solidFill>
                  <a:srgbClr val="0087DC"/>
                </a:solidFill>
              </a:rPr>
              <a:t> OBC</a:t>
            </a:r>
          </a:p>
          <a:p>
            <a:pPr algn="ctr"/>
            <a:endParaRPr lang="de-D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5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smtClean="0"/>
              <a:t>Integrated HW/SW-Model &amp; </a:t>
            </a:r>
            <a:r>
              <a:rPr lang="de-DE" dirty="0"/>
              <a:t>Virtual Test Bench</a:t>
            </a: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320748" y="1801072"/>
            <a:ext cx="5785585" cy="3723643"/>
            <a:chOff x="3761910" y="1541928"/>
            <a:chExt cx="5340540" cy="3437209"/>
          </a:xfrm>
        </p:grpSpPr>
        <p:sp>
          <p:nvSpPr>
            <p:cNvPr id="18" name="Textfeld 17"/>
            <p:cNvSpPr txBox="1"/>
            <p:nvPr/>
          </p:nvSpPr>
          <p:spPr>
            <a:xfrm>
              <a:off x="3761910" y="1541928"/>
              <a:ext cx="5340540" cy="343720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>
              <a:softEdge rad="63500"/>
            </a:effectLst>
          </p:spPr>
          <p:txBody>
            <a:bodyPr wrap="none" rtlCol="0" anchor="t">
              <a:noAutofit/>
            </a:bodyPr>
            <a:lstStyle/>
            <a:p>
              <a:pPr algn="ctr" defTabSz="742927"/>
              <a:r>
                <a:rPr lang="en-US" sz="1733" b="1" kern="0" dirty="0">
                  <a:solidFill>
                    <a:schemeClr val="bg1"/>
                  </a:solidFill>
                  <a:ea typeface="+mj-ea"/>
                </a:rPr>
                <a:t>Integrated Model -Virtual Test Bench</a:t>
              </a: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2"/>
            <a:srcRect l="11097" t="4164" r="37355" b="34340"/>
            <a:stretch/>
          </p:blipFill>
          <p:spPr>
            <a:xfrm>
              <a:off x="3948945" y="1891590"/>
              <a:ext cx="5051547" cy="2963805"/>
            </a:xfrm>
            <a:prstGeom prst="rect">
              <a:avLst/>
            </a:prstGeom>
          </p:spPr>
        </p:pic>
        <p:sp>
          <p:nvSpPr>
            <p:cNvPr id="30" name="Textfeld 29"/>
            <p:cNvSpPr txBox="1"/>
            <p:nvPr/>
          </p:nvSpPr>
          <p:spPr>
            <a:xfrm>
              <a:off x="5463972" y="1891590"/>
              <a:ext cx="1775211" cy="1903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 defTabSz="742927"/>
              <a:r>
                <a:rPr lang="de-DE" sz="1517" kern="0" dirty="0">
                  <a:ea typeface="+mj-ea"/>
                </a:rPr>
                <a:t>Charger Unit</a:t>
              </a:r>
              <a:endParaRPr lang="de-DE" sz="1517" kern="0" dirty="0"/>
            </a:p>
          </p:txBody>
        </p:sp>
        <p:sp>
          <p:nvSpPr>
            <p:cNvPr id="31" name="Geschweifte Klammer rechts 30"/>
            <p:cNvSpPr/>
            <p:nvPr/>
          </p:nvSpPr>
          <p:spPr bwMode="auto">
            <a:xfrm rot="16200000">
              <a:off x="6310389" y="958789"/>
              <a:ext cx="100005" cy="2434676"/>
            </a:xfrm>
            <a:prstGeom prst="rightBrace">
              <a:avLst/>
            </a:prstGeom>
            <a:noFill/>
            <a:ln w="38100" cap="flat" cmpd="sng" algn="ctr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4295" tIns="37148" rIns="74295" bIns="37148" numCol="1" rtlCol="0" anchor="t" anchorCtr="0" compatLnSpc="1">
              <a:prstTxWarp prst="textNoShape">
                <a:avLst/>
              </a:prstTxWarp>
            </a:bodyPr>
            <a:lstStyle/>
            <a:p>
              <a:pPr defTabSz="742927"/>
              <a:endParaRPr lang="de-DE" sz="1137" dirty="0">
                <a:latin typeface="Arial" charset="0"/>
              </a:endParaRPr>
            </a:p>
          </p:txBody>
        </p:sp>
      </p:grpSp>
      <p:sp>
        <p:nvSpPr>
          <p:cNvPr id="13" name="Ellipse 12"/>
          <p:cNvSpPr/>
          <p:nvPr/>
        </p:nvSpPr>
        <p:spPr>
          <a:xfrm>
            <a:off x="4259623" y="3081863"/>
            <a:ext cx="485588" cy="4855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3287581" y="2630983"/>
            <a:ext cx="485588" cy="4855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1854342" y="3959159"/>
            <a:ext cx="485588" cy="4855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7188122" y="1790184"/>
            <a:ext cx="335383" cy="33538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6" name="Ellipse 45"/>
          <p:cNvSpPr/>
          <p:nvPr/>
        </p:nvSpPr>
        <p:spPr>
          <a:xfrm>
            <a:off x="7188122" y="3249001"/>
            <a:ext cx="335383" cy="33538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7" name="Ellipse 46"/>
          <p:cNvSpPr/>
          <p:nvPr/>
        </p:nvSpPr>
        <p:spPr>
          <a:xfrm>
            <a:off x="7188122" y="4598496"/>
            <a:ext cx="335383" cy="33538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7519097" y="1790185"/>
            <a:ext cx="3456215" cy="392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9553" indent="-309553" defTabSz="290636"/>
            <a:r>
              <a:rPr lang="de-DE" sz="1733" b="1" dirty="0"/>
              <a:t>SW Modules</a:t>
            </a:r>
          </a:p>
          <a:p>
            <a:pPr defTabSz="290636"/>
            <a:r>
              <a:rPr lang="de-DE" sz="1517" dirty="0"/>
              <a:t>Digital control modules</a:t>
            </a:r>
          </a:p>
          <a:p>
            <a:pPr marL="192611" indent="-192611" defTabSz="290636"/>
            <a:r>
              <a:rPr lang="de-DE" sz="1517" dirty="0">
                <a:sym typeface="Wingdings" panose="05000000000000000000" pitchFamily="2" charset="2"/>
              </a:rPr>
              <a:t>	 Focus on code generation</a:t>
            </a:r>
          </a:p>
          <a:p>
            <a:pPr defTabSz="290636"/>
            <a:r>
              <a:rPr lang="de-DE" sz="1517" dirty="0"/>
              <a:t>Target specific control modules</a:t>
            </a:r>
          </a:p>
          <a:p>
            <a:pPr marL="192611" indent="-192611" defTabSz="290636"/>
            <a:r>
              <a:rPr lang="de-DE" sz="1517" dirty="0">
                <a:sym typeface="Wingdings" panose="05000000000000000000" pitchFamily="2" charset="2"/>
              </a:rPr>
              <a:t>	 Focus on detailed simulation</a:t>
            </a:r>
          </a:p>
          <a:p>
            <a:pPr marL="309553" indent="-309553" defTabSz="290636"/>
            <a:endParaRPr lang="de-DE" sz="1517" dirty="0">
              <a:sym typeface="Wingdings" panose="05000000000000000000" pitchFamily="2" charset="2"/>
            </a:endParaRPr>
          </a:p>
          <a:p>
            <a:pPr marL="309553" indent="-309553" defTabSz="290636"/>
            <a:r>
              <a:rPr lang="de-DE" sz="1733" b="1" dirty="0">
                <a:sym typeface="Wingdings" panose="05000000000000000000" pitchFamily="2" charset="2"/>
              </a:rPr>
              <a:t>HW Modules</a:t>
            </a:r>
          </a:p>
          <a:p>
            <a:pPr defTabSz="290636"/>
            <a:r>
              <a:rPr lang="de-DE" sz="1517" dirty="0">
                <a:sym typeface="Wingdings" panose="05000000000000000000" pitchFamily="2" charset="2"/>
              </a:rPr>
              <a:t>Control circuits</a:t>
            </a:r>
          </a:p>
          <a:p>
            <a:pPr marL="192611" defTabSz="290636"/>
            <a:r>
              <a:rPr lang="de-DE" sz="1517" dirty="0">
                <a:sym typeface="Wingdings" panose="05000000000000000000" pitchFamily="2" charset="2"/>
              </a:rPr>
              <a:t> Sensors, Protection, Comm.</a:t>
            </a:r>
          </a:p>
          <a:p>
            <a:pPr defTabSz="290636"/>
            <a:r>
              <a:rPr lang="de-DE" sz="1517" dirty="0">
                <a:sym typeface="Wingdings" panose="05000000000000000000" pitchFamily="2" charset="2"/>
              </a:rPr>
              <a:t>Power circuits</a:t>
            </a:r>
          </a:p>
          <a:p>
            <a:pPr marL="192611" indent="-192611" defTabSz="290636"/>
            <a:r>
              <a:rPr lang="de-DE" sz="1517" dirty="0">
                <a:sym typeface="Wingdings" panose="05000000000000000000" pitchFamily="2" charset="2"/>
              </a:rPr>
              <a:t>	 Filters, topology modules</a:t>
            </a:r>
          </a:p>
          <a:p>
            <a:pPr marL="192611" indent="-192611" defTabSz="290636"/>
            <a:endParaRPr lang="de-DE" sz="1517" dirty="0">
              <a:sym typeface="Wingdings" panose="05000000000000000000" pitchFamily="2" charset="2"/>
            </a:endParaRPr>
          </a:p>
          <a:p>
            <a:pPr marL="309553" indent="-309553" defTabSz="290636"/>
            <a:r>
              <a:rPr lang="de-DE" sz="1733" b="1" dirty="0">
                <a:sym typeface="Wingdings" panose="05000000000000000000" pitchFamily="2" charset="2"/>
              </a:rPr>
              <a:t>Testing Device Library</a:t>
            </a:r>
          </a:p>
          <a:p>
            <a:pPr defTabSz="290636"/>
            <a:r>
              <a:rPr lang="de-DE" sz="1517" dirty="0">
                <a:sym typeface="Wingdings" panose="05000000000000000000" pitchFamily="2" charset="2"/>
              </a:rPr>
              <a:t>Models of test equipment</a:t>
            </a:r>
          </a:p>
          <a:p>
            <a:pPr marL="192611" defTabSz="290636"/>
            <a:r>
              <a:rPr lang="de-DE" sz="1517" dirty="0">
                <a:sym typeface="Wingdings" panose="05000000000000000000" pitchFamily="2" charset="2"/>
              </a:rPr>
              <a:t> Focus on pre-test and debugging</a:t>
            </a:r>
          </a:p>
          <a:p>
            <a:pPr marL="192611" defTabSz="290636"/>
            <a:r>
              <a:rPr lang="de-DE" sz="1517" dirty="0">
                <a:sym typeface="Wingdings" panose="05000000000000000000" pitchFamily="2" charset="2"/>
              </a:rPr>
              <a:t> Virtual integration tests</a:t>
            </a:r>
            <a:endParaRPr lang="de-DE" sz="1517" dirty="0"/>
          </a:p>
        </p:txBody>
      </p:sp>
    </p:spTree>
    <p:extLst>
      <p:ext uri="{BB962C8B-B14F-4D97-AF65-F5344CB8AC3E}">
        <p14:creationId xmlns:p14="http://schemas.microsoft.com/office/powerpoint/2010/main" val="867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8E5F9-3E27-4FB9-9E7F-AA69CBB72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647" y="1109141"/>
            <a:ext cx="9144000" cy="1864899"/>
          </a:xfrm>
        </p:spPr>
        <p:txBody>
          <a:bodyPr>
            <a:normAutofit/>
          </a:bodyPr>
          <a:lstStyle/>
          <a:p>
            <a:r>
              <a:rPr lang="en-US" altLang="zh-TW" dirty="0"/>
              <a:t>Smarter. Greener. Together.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elta's High Tech Encyclopedia  EV Charging Syste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169988"/>
            <a:ext cx="8807450" cy="495458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 - Overview</a:t>
            </a:r>
          </a:p>
        </p:txBody>
      </p:sp>
    </p:spTree>
    <p:extLst>
      <p:ext uri="{BB962C8B-B14F-4D97-AF65-F5344CB8AC3E}">
        <p14:creationId xmlns:p14="http://schemas.microsoft.com/office/powerpoint/2010/main" val="11964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 - Overview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28503" y="1119753"/>
            <a:ext cx="8386354" cy="5298464"/>
            <a:chOff x="1536568" y="2346229"/>
            <a:chExt cx="6822274" cy="3836693"/>
          </a:xfrm>
        </p:grpSpPr>
        <p:grpSp>
          <p:nvGrpSpPr>
            <p:cNvPr id="8" name="Group 7"/>
            <p:cNvGrpSpPr/>
            <p:nvPr/>
          </p:nvGrpSpPr>
          <p:grpSpPr>
            <a:xfrm>
              <a:off x="1536568" y="2346229"/>
              <a:ext cx="6822274" cy="3836693"/>
              <a:chOff x="1564849" y="2356701"/>
              <a:chExt cx="6822274" cy="3836693"/>
            </a:xfrm>
          </p:grpSpPr>
          <p:pic>
            <p:nvPicPr>
              <p:cNvPr id="14" name="圖片 1" descr="image00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1589" y="2498741"/>
                <a:ext cx="6445534" cy="3590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564849" y="2356701"/>
                <a:ext cx="1300899" cy="3205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6867"/>
                <a:endParaRPr lang="en-GB" sz="2118">
                  <a:solidFill>
                    <a:prstClr val="white"/>
                  </a:solidFill>
                  <a:latin typeface="Times New Roman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345810" y="4667839"/>
                <a:ext cx="1300899" cy="7808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6867"/>
                <a:endParaRPr lang="en-GB" sz="2118">
                  <a:solidFill>
                    <a:prstClr val="white"/>
                  </a:solidFill>
                  <a:latin typeface="Times New Roman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6345810" y="4835951"/>
                <a:ext cx="105423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390614" y="4357538"/>
                <a:ext cx="0" cy="4784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3233394" y="5223513"/>
                <a:ext cx="4157220" cy="9698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6867"/>
                <a:endParaRPr lang="en-GB" sz="2118">
                  <a:solidFill>
                    <a:prstClr val="white"/>
                  </a:solidFill>
                  <a:latin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055045" y="4787734"/>
              <a:ext cx="1244280" cy="517750"/>
              <a:chOff x="2055045" y="4787734"/>
              <a:chExt cx="1244280" cy="51775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055045" y="4787734"/>
                <a:ext cx="1053035" cy="51119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6867"/>
                <a:endParaRPr lang="en-GB" sz="2118">
                  <a:solidFill>
                    <a:prstClr val="white"/>
                  </a:solidFill>
                  <a:latin typeface="Times New Roman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95506" y="5120599"/>
                <a:ext cx="912573" cy="1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06867"/>
                <a:r>
                  <a:rPr lang="en-US" sz="1059" b="1" dirty="0">
                    <a:solidFill>
                      <a:srgbClr val="000000"/>
                    </a:solidFill>
                    <a:latin typeface="Arial"/>
                  </a:rPr>
                  <a:t>12 V Battery</a:t>
                </a:r>
                <a:endParaRPr lang="en-GB" sz="1059" b="1" dirty="0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2856091" y="5043332"/>
                <a:ext cx="443234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Rectangle 20"/>
          <p:cNvSpPr/>
          <p:nvPr/>
        </p:nvSpPr>
        <p:spPr>
          <a:xfrm>
            <a:off x="8426581" y="2962682"/>
            <a:ext cx="1588276" cy="1204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867"/>
            <a:endParaRPr lang="en-GB" sz="2118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47365" y="3465233"/>
            <a:ext cx="684860" cy="3142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867"/>
            <a:r>
              <a:rPr lang="en-GB" sz="1400" b="1" dirty="0" smtClean="0">
                <a:solidFill>
                  <a:schemeClr val="tx1"/>
                </a:solidFill>
              </a:rPr>
              <a:t>400V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Double cell battery symbol in electricity. Vector ...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9" t="15852" r="21902" b="15497"/>
          <a:stretch/>
        </p:blipFill>
        <p:spPr bwMode="auto">
          <a:xfrm rot="5400000">
            <a:off x="2746356" y="4481183"/>
            <a:ext cx="433171" cy="5751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0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Automotive Product Offering</a:t>
            </a:r>
          </a:p>
        </p:txBody>
      </p:sp>
      <p:pic>
        <p:nvPicPr>
          <p:cNvPr id="7" name="Grafik 24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093" y="1102334"/>
            <a:ext cx="10548651" cy="50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1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of EVSBG Product Portfolio</a:t>
            </a:r>
            <a:endParaRPr lang="en-US" dirty="0"/>
          </a:p>
        </p:txBody>
      </p:sp>
      <p:grpSp>
        <p:nvGrpSpPr>
          <p:cNvPr id="7" name="群組 52"/>
          <p:cNvGrpSpPr/>
          <p:nvPr/>
        </p:nvGrpSpPr>
        <p:grpSpPr>
          <a:xfrm>
            <a:off x="1305664" y="1394004"/>
            <a:ext cx="9584111" cy="4806365"/>
            <a:chOff x="150150" y="769369"/>
            <a:chExt cx="8846872" cy="4436645"/>
          </a:xfrm>
        </p:grpSpPr>
        <p:pic>
          <p:nvPicPr>
            <p:cNvPr id="8" name="Picture 3" descr="C:\Users\angel.yu\Desktop\圖片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5202">
              <a:off x="1266825" y="769369"/>
              <a:ext cx="6915150" cy="393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群組 54"/>
            <p:cNvGrpSpPr/>
            <p:nvPr/>
          </p:nvGrpSpPr>
          <p:grpSpPr>
            <a:xfrm>
              <a:off x="150150" y="801119"/>
              <a:ext cx="8846872" cy="4404895"/>
              <a:chOff x="150150" y="801119"/>
              <a:chExt cx="8846872" cy="4404895"/>
            </a:xfrm>
          </p:grpSpPr>
          <p:grpSp>
            <p:nvGrpSpPr>
              <p:cNvPr id="10" name="群組 55"/>
              <p:cNvGrpSpPr/>
              <p:nvPr/>
            </p:nvGrpSpPr>
            <p:grpSpPr>
              <a:xfrm>
                <a:off x="4192880" y="3955634"/>
                <a:ext cx="1202400" cy="950400"/>
                <a:chOff x="1550155" y="3819720"/>
                <a:chExt cx="1202400" cy="950400"/>
              </a:xfrm>
            </p:grpSpPr>
            <p:sp>
              <p:nvSpPr>
                <p:cNvPr id="54" name="Rounded Rectangle 56"/>
                <p:cNvSpPr/>
                <p:nvPr/>
              </p:nvSpPr>
              <p:spPr bwMode="auto">
                <a:xfrm>
                  <a:off x="1550155" y="3819720"/>
                  <a:ext cx="1202400" cy="950400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prstDash val="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zh-TW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Wireless Charging</a:t>
                  </a:r>
                </a:p>
              </p:txBody>
            </p:sp>
            <p:pic>
              <p:nvPicPr>
                <p:cNvPr id="55" name="圖片 10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2555" y="4102641"/>
                  <a:ext cx="962345" cy="639114"/>
                </a:xfrm>
                <a:prstGeom prst="rect">
                  <a:avLst/>
                </a:prstGeom>
              </p:spPr>
            </p:pic>
          </p:grpSp>
          <p:sp>
            <p:nvSpPr>
              <p:cNvPr id="11" name="Rounded Rectangle 65"/>
              <p:cNvSpPr/>
              <p:nvPr/>
            </p:nvSpPr>
            <p:spPr bwMode="auto">
              <a:xfrm>
                <a:off x="1524001" y="4857750"/>
                <a:ext cx="7086601" cy="348264"/>
              </a:xfrm>
              <a:prstGeom prst="roundRect">
                <a:avLst>
                  <a:gd name="adj" fmla="val 10563"/>
                </a:avLst>
              </a:prstGeom>
              <a:noFill/>
              <a:ln w="38100">
                <a:noFill/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9000" tIns="0" rIns="3900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1083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rPr>
                  <a:t>DCGM: Digital Communication Gateway Module, EVCC: Electric Vehicle Communication Controller</a:t>
                </a:r>
                <a:endParaRPr kumimoji="1" lang="en-US" sz="1083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" name="Rounded Rectangle 34"/>
              <p:cNvSpPr/>
              <p:nvPr/>
            </p:nvSpPr>
            <p:spPr bwMode="auto">
              <a:xfrm>
                <a:off x="1589882" y="801120"/>
                <a:ext cx="1202400" cy="950400"/>
              </a:xfrm>
              <a:prstGeom prst="roundRect">
                <a:avLst>
                  <a:gd name="adj" fmla="val 10563"/>
                </a:avLst>
              </a:prstGeom>
              <a:noFill/>
              <a:ln w="28575">
                <a:solidFill>
                  <a:srgbClr val="92D050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9000" tIns="0" rIns="3900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1300" b="1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rPr>
                  <a:t>OBCM</a:t>
                </a:r>
                <a:endParaRPr kumimoji="1" lang="en-US" sz="1300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13" name="群組 58"/>
              <p:cNvGrpSpPr/>
              <p:nvPr/>
            </p:nvGrpSpPr>
            <p:grpSpPr>
              <a:xfrm>
                <a:off x="4724400" y="801122"/>
                <a:ext cx="1234218" cy="1008629"/>
                <a:chOff x="3027261" y="1922582"/>
                <a:chExt cx="1234218" cy="1008629"/>
              </a:xfrm>
            </p:grpSpPr>
            <p:sp>
              <p:nvSpPr>
                <p:cNvPr id="52" name="Rounded Rectangle 34"/>
                <p:cNvSpPr/>
                <p:nvPr/>
              </p:nvSpPr>
              <p:spPr bwMode="auto">
                <a:xfrm>
                  <a:off x="3027261" y="1922582"/>
                  <a:ext cx="1202400" cy="950400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zh-TW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DCDC</a:t>
                  </a:r>
                  <a:endParaRPr kumimoji="1" lang="en-US" sz="1300" b="1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endParaRPr>
                </a:p>
              </p:txBody>
            </p:sp>
            <p:pic>
              <p:nvPicPr>
                <p:cNvPr id="5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107966" y="2310235"/>
                  <a:ext cx="1153513" cy="6209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4" name="群組 59"/>
              <p:cNvGrpSpPr/>
              <p:nvPr/>
            </p:nvGrpSpPr>
            <p:grpSpPr>
              <a:xfrm>
                <a:off x="2911252" y="3960731"/>
                <a:ext cx="1202400" cy="950400"/>
                <a:chOff x="6651569" y="3866620"/>
                <a:chExt cx="1202400" cy="950400"/>
              </a:xfrm>
            </p:grpSpPr>
            <p:sp>
              <p:nvSpPr>
                <p:cNvPr id="50" name="Rounded Rectangle 34"/>
                <p:cNvSpPr/>
                <p:nvPr/>
              </p:nvSpPr>
              <p:spPr bwMode="auto">
                <a:xfrm>
                  <a:off x="6651569" y="3866620"/>
                  <a:ext cx="1202400" cy="950400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zh-TW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EVCC</a:t>
                  </a:r>
                  <a:endParaRPr kumimoji="1" lang="en-US" sz="1300" b="1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endParaRPr>
                </a:p>
              </p:txBody>
            </p:sp>
            <p:pic>
              <p:nvPicPr>
                <p:cNvPr id="51" name="Picture 17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5355" y="4157778"/>
                  <a:ext cx="906811" cy="5715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" name="群組 60"/>
              <p:cNvGrpSpPr/>
              <p:nvPr/>
            </p:nvGrpSpPr>
            <p:grpSpPr>
              <a:xfrm>
                <a:off x="7623444" y="2372085"/>
                <a:ext cx="1368156" cy="950400"/>
                <a:chOff x="382415" y="1901119"/>
                <a:chExt cx="1368156" cy="950401"/>
              </a:xfrm>
            </p:grpSpPr>
            <p:sp>
              <p:nvSpPr>
                <p:cNvPr id="48" name="Rounded Rectangle 34"/>
                <p:cNvSpPr/>
                <p:nvPr/>
              </p:nvSpPr>
              <p:spPr bwMode="auto">
                <a:xfrm>
                  <a:off x="466148" y="1901119"/>
                  <a:ext cx="1200691" cy="950401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zh-TW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BJB</a:t>
                  </a:r>
                  <a:endParaRPr kumimoji="1" lang="en-US" sz="1300" b="1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endParaRPr>
                </a:p>
              </p:txBody>
            </p:sp>
            <p:pic>
              <p:nvPicPr>
                <p:cNvPr id="49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2415" y="2150095"/>
                  <a:ext cx="1368156" cy="66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6" name="圓角矩形 61"/>
              <p:cNvSpPr/>
              <p:nvPr/>
            </p:nvSpPr>
            <p:spPr>
              <a:xfrm>
                <a:off x="8228907" y="4000500"/>
                <a:ext cx="768115" cy="272182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1300" b="1" dirty="0">
                    <a:solidFill>
                      <a:srgbClr val="000000"/>
                    </a:solidFill>
                    <a:latin typeface="Calibri"/>
                    <a:ea typeface="微軟正黑體"/>
                  </a:rPr>
                  <a:t>Traction</a:t>
                </a:r>
                <a:endParaRPr kumimoji="1" lang="zh-TW" altLang="en-US" sz="1300" dirty="0">
                  <a:solidFill>
                    <a:srgbClr val="000000"/>
                  </a:solidFill>
                  <a:latin typeface="Calibri"/>
                  <a:ea typeface="微軟正黑體"/>
                </a:endParaRPr>
              </a:p>
            </p:txBody>
          </p:sp>
          <p:sp>
            <p:nvSpPr>
              <p:cNvPr id="17" name="矩形 62"/>
              <p:cNvSpPr/>
              <p:nvPr/>
            </p:nvSpPr>
            <p:spPr>
              <a:xfrm>
                <a:off x="2628074" y="3225528"/>
                <a:ext cx="323814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TW" altLang="en-US" sz="1950">
                  <a:solidFill>
                    <a:prstClr val="white"/>
                  </a:solidFill>
                  <a:latin typeface="Calibri"/>
                  <a:ea typeface="微軟正黑體"/>
                </a:endParaRPr>
              </a:p>
            </p:txBody>
          </p:sp>
          <p:sp>
            <p:nvSpPr>
              <p:cNvPr id="18" name="矩形 63"/>
              <p:cNvSpPr/>
              <p:nvPr/>
            </p:nvSpPr>
            <p:spPr>
              <a:xfrm>
                <a:off x="3390074" y="3599927"/>
                <a:ext cx="3810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TW" altLang="en-US" sz="1950">
                  <a:solidFill>
                    <a:prstClr val="white"/>
                  </a:solidFill>
                  <a:latin typeface="Calibri"/>
                  <a:ea typeface="微軟正黑體"/>
                </a:endParaRPr>
              </a:p>
            </p:txBody>
          </p:sp>
          <p:sp>
            <p:nvSpPr>
              <p:cNvPr id="19" name="矩形 64"/>
              <p:cNvSpPr/>
              <p:nvPr/>
            </p:nvSpPr>
            <p:spPr>
              <a:xfrm>
                <a:off x="3962400" y="3374904"/>
                <a:ext cx="3810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TW" altLang="en-US" sz="1950">
                  <a:solidFill>
                    <a:prstClr val="white"/>
                  </a:solidFill>
                  <a:latin typeface="Calibri"/>
                  <a:ea typeface="微軟正黑體"/>
                </a:endParaRPr>
              </a:p>
            </p:txBody>
          </p:sp>
          <p:grpSp>
            <p:nvGrpSpPr>
              <p:cNvPr id="20" name="群組 65"/>
              <p:cNvGrpSpPr/>
              <p:nvPr/>
            </p:nvGrpSpPr>
            <p:grpSpPr>
              <a:xfrm>
                <a:off x="3141000" y="801119"/>
                <a:ext cx="1202400" cy="950401"/>
                <a:chOff x="3141000" y="914400"/>
                <a:chExt cx="1202400" cy="1267201"/>
              </a:xfrm>
            </p:grpSpPr>
            <p:pic>
              <p:nvPicPr>
                <p:cNvPr id="46" name="Picture 2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99281" y="1454356"/>
                  <a:ext cx="1143586" cy="625162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47" name="Rounded Rectangle 56"/>
                <p:cNvSpPr/>
                <p:nvPr/>
              </p:nvSpPr>
              <p:spPr bwMode="auto">
                <a:xfrm>
                  <a:off x="3141000" y="914400"/>
                  <a:ext cx="1202400" cy="1267201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zh-TW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Bi-dir. OBCM</a:t>
                  </a:r>
                </a:p>
              </p:txBody>
            </p:sp>
          </p:grpSp>
          <p:grpSp>
            <p:nvGrpSpPr>
              <p:cNvPr id="21" name="群組 66"/>
              <p:cNvGrpSpPr/>
              <p:nvPr/>
            </p:nvGrpSpPr>
            <p:grpSpPr>
              <a:xfrm>
                <a:off x="5508188" y="3943351"/>
                <a:ext cx="1202400" cy="949167"/>
                <a:chOff x="7510135" y="3826270"/>
                <a:chExt cx="1202400" cy="949167"/>
              </a:xfrm>
            </p:grpSpPr>
            <p:sp>
              <p:nvSpPr>
                <p:cNvPr id="44" name="Rounded Rectangle 65"/>
                <p:cNvSpPr/>
                <p:nvPr/>
              </p:nvSpPr>
              <p:spPr bwMode="auto">
                <a:xfrm>
                  <a:off x="7510135" y="3826270"/>
                  <a:ext cx="1202400" cy="949167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Auxiliary Inverter</a:t>
                  </a:r>
                </a:p>
              </p:txBody>
            </p:sp>
            <p:pic>
              <p:nvPicPr>
                <p:cNvPr id="45" name="Picture 11" descr="a6"/>
                <p:cNvPicPr>
                  <a:picLocks noChangeAspect="1" noChangeArrowheads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03323" y="4229906"/>
                  <a:ext cx="756625" cy="492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2" name="群組 67"/>
              <p:cNvGrpSpPr/>
              <p:nvPr/>
            </p:nvGrpSpPr>
            <p:grpSpPr>
              <a:xfrm>
                <a:off x="6800282" y="3955636"/>
                <a:ext cx="1202400" cy="989365"/>
                <a:chOff x="1981200" y="5278868"/>
                <a:chExt cx="1202400" cy="1319153"/>
              </a:xfrm>
            </p:grpSpPr>
            <p:pic>
              <p:nvPicPr>
                <p:cNvPr id="42" name="Picture 2" descr="C:\Users\angel.yu\Desktop\圖片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87682" y="5846832"/>
                  <a:ext cx="667319" cy="7511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Rounded Rectangle 56"/>
                <p:cNvSpPr/>
                <p:nvPr/>
              </p:nvSpPr>
              <p:spPr bwMode="auto">
                <a:xfrm>
                  <a:off x="1981200" y="5278868"/>
                  <a:ext cx="1202400" cy="1266541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On Board Generator (OBG)</a:t>
                  </a:r>
                </a:p>
              </p:txBody>
            </p:sp>
          </p:grpSp>
          <p:sp>
            <p:nvSpPr>
              <p:cNvPr id="23" name="Rounded Rectangle 56"/>
              <p:cNvSpPr/>
              <p:nvPr/>
            </p:nvSpPr>
            <p:spPr bwMode="auto">
              <a:xfrm>
                <a:off x="164540" y="1169839"/>
                <a:ext cx="1202400" cy="950400"/>
              </a:xfrm>
              <a:prstGeom prst="roundRect">
                <a:avLst>
                  <a:gd name="adj" fmla="val 10563"/>
                </a:avLst>
              </a:prstGeom>
              <a:noFill/>
              <a:ln w="28575">
                <a:solidFill>
                  <a:srgbClr val="0070C0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9000" tIns="0" rIns="3900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sz="1300" b="1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rPr>
                  <a:t>Traction Inverter</a:t>
                </a:r>
              </a:p>
            </p:txBody>
          </p:sp>
          <p:grpSp>
            <p:nvGrpSpPr>
              <p:cNvPr id="24" name="群組 69"/>
              <p:cNvGrpSpPr/>
              <p:nvPr/>
            </p:nvGrpSpPr>
            <p:grpSpPr>
              <a:xfrm>
                <a:off x="164540" y="3983550"/>
                <a:ext cx="1202400" cy="950400"/>
                <a:chOff x="1551650" y="5299896"/>
                <a:chExt cx="1202400" cy="1267200"/>
              </a:xfrm>
            </p:grpSpPr>
            <p:pic>
              <p:nvPicPr>
                <p:cNvPr id="40" name="圖片 85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638642" y="5660224"/>
                  <a:ext cx="912064" cy="890290"/>
                </a:xfrm>
                <a:prstGeom prst="rect">
                  <a:avLst/>
                </a:prstGeom>
              </p:spPr>
            </p:pic>
            <p:sp>
              <p:nvSpPr>
                <p:cNvPr id="41" name="Rounded Rectangle 56"/>
                <p:cNvSpPr/>
                <p:nvPr/>
              </p:nvSpPr>
              <p:spPr bwMode="auto">
                <a:xfrm>
                  <a:off x="1551650" y="5299896"/>
                  <a:ext cx="1202400" cy="1267200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0070C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zh-TW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Traction Motor</a:t>
                  </a:r>
                </a:p>
              </p:txBody>
            </p:sp>
          </p:grpSp>
          <p:sp>
            <p:nvSpPr>
              <p:cNvPr id="25" name="Rounded Rectangle 56"/>
              <p:cNvSpPr/>
              <p:nvPr/>
            </p:nvSpPr>
            <p:spPr bwMode="auto">
              <a:xfrm>
                <a:off x="168999" y="2190750"/>
                <a:ext cx="1183551" cy="885629"/>
              </a:xfrm>
              <a:prstGeom prst="roundRect">
                <a:avLst>
                  <a:gd name="adj" fmla="val 10563"/>
                </a:avLst>
              </a:prstGeom>
              <a:noFill/>
              <a:ln w="28575">
                <a:solidFill>
                  <a:srgbClr val="0070C0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sz="1300" b="1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rPr>
                  <a:t>Inverter Combo</a:t>
                </a:r>
              </a:p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975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975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975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300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6" name="群組 71"/>
              <p:cNvGrpSpPr/>
              <p:nvPr/>
            </p:nvGrpSpPr>
            <p:grpSpPr>
              <a:xfrm>
                <a:off x="7705468" y="1164150"/>
                <a:ext cx="1202400" cy="1127878"/>
                <a:chOff x="6099208" y="1152737"/>
                <a:chExt cx="1202400" cy="1503837"/>
              </a:xfrm>
            </p:grpSpPr>
            <p:pic>
              <p:nvPicPr>
                <p:cNvPr id="38" name="圖片 83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116053" y="1265957"/>
                  <a:ext cx="1042492" cy="1390617"/>
                </a:xfrm>
                <a:prstGeom prst="rect">
                  <a:avLst/>
                </a:prstGeom>
              </p:spPr>
            </p:pic>
            <p:sp>
              <p:nvSpPr>
                <p:cNvPr id="39" name="Rounded Rectangle 34"/>
                <p:cNvSpPr/>
                <p:nvPr/>
              </p:nvSpPr>
              <p:spPr bwMode="auto">
                <a:xfrm>
                  <a:off x="6099208" y="1152737"/>
                  <a:ext cx="1202400" cy="1267200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zh-TW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48V DCDC</a:t>
                  </a:r>
                  <a:endParaRPr kumimoji="1" lang="en-US" sz="1300" b="1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27" name="群組 72"/>
              <p:cNvGrpSpPr/>
              <p:nvPr/>
            </p:nvGrpSpPr>
            <p:grpSpPr>
              <a:xfrm>
                <a:off x="6265202" y="801122"/>
                <a:ext cx="1202401" cy="957207"/>
                <a:chOff x="6265200" y="914404"/>
                <a:chExt cx="1202401" cy="1276276"/>
              </a:xfrm>
            </p:grpSpPr>
            <p:sp>
              <p:nvSpPr>
                <p:cNvPr id="36" name="Rounded Rectangle 56"/>
                <p:cNvSpPr/>
                <p:nvPr/>
              </p:nvSpPr>
              <p:spPr bwMode="auto">
                <a:xfrm>
                  <a:off x="6265200" y="914404"/>
                  <a:ext cx="1202400" cy="1267200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zh-TW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CCU / Combo</a:t>
                  </a:r>
                </a:p>
              </p:txBody>
            </p:sp>
            <p:pic>
              <p:nvPicPr>
                <p:cNvPr id="37" name="圖片 1" descr="image004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65201" y="1340835"/>
                  <a:ext cx="1202400" cy="8498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8" name="群組 73"/>
              <p:cNvGrpSpPr/>
              <p:nvPr/>
            </p:nvGrpSpPr>
            <p:grpSpPr>
              <a:xfrm>
                <a:off x="1600200" y="3959150"/>
                <a:ext cx="1202400" cy="950400"/>
                <a:chOff x="1600200" y="5278866"/>
                <a:chExt cx="1202400" cy="1267200"/>
              </a:xfrm>
            </p:grpSpPr>
            <p:sp>
              <p:nvSpPr>
                <p:cNvPr id="34" name="Rounded Rectangle 34"/>
                <p:cNvSpPr/>
                <p:nvPr/>
              </p:nvSpPr>
              <p:spPr bwMode="auto">
                <a:xfrm>
                  <a:off x="1600200" y="5278866"/>
                  <a:ext cx="1202400" cy="1267200"/>
                </a:xfrm>
                <a:prstGeom prst="roundRect">
                  <a:avLst>
                    <a:gd name="adj" fmla="val 10563"/>
                  </a:avLst>
                </a:prstGeom>
                <a:noFill/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39000" tIns="0" rIns="3900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90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zh-TW" sz="1300" b="1" dirty="0">
                      <a:solidFill>
                        <a:srgbClr val="000000"/>
                      </a:solidFill>
                      <a:latin typeface="Calibri"/>
                      <a:ea typeface="新細明體" panose="02020500000000000000" pitchFamily="18" charset="-120"/>
                    </a:rPr>
                    <a:t>DCGM</a:t>
                  </a:r>
                  <a:endParaRPr kumimoji="1" lang="en-US" sz="1300" b="1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endParaRPr>
                </a:p>
              </p:txBody>
            </p:sp>
            <p:pic>
              <p:nvPicPr>
                <p:cNvPr id="35" name="Picture 3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9031" y="5611976"/>
                  <a:ext cx="929842" cy="8765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9" name="圖片 7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0744" y="2594035"/>
                <a:ext cx="1010375" cy="459074"/>
              </a:xfrm>
              <a:prstGeom prst="rect">
                <a:avLst/>
              </a:prstGeom>
            </p:spPr>
          </p:pic>
          <p:sp>
            <p:nvSpPr>
              <p:cNvPr id="30" name="圓角矩形 75"/>
              <p:cNvSpPr/>
              <p:nvPr/>
            </p:nvSpPr>
            <p:spPr>
              <a:xfrm>
                <a:off x="8223486" y="3671169"/>
                <a:ext cx="768115" cy="272182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1300" b="1" dirty="0">
                    <a:solidFill>
                      <a:srgbClr val="000000"/>
                    </a:solidFill>
                    <a:latin typeface="Calibri"/>
                    <a:ea typeface="微軟正黑體"/>
                  </a:rPr>
                  <a:t>Power</a:t>
                </a:r>
                <a:endParaRPr kumimoji="1" lang="zh-TW" altLang="en-US" sz="1300" dirty="0">
                  <a:solidFill>
                    <a:srgbClr val="000000"/>
                  </a:solidFill>
                  <a:latin typeface="Calibri"/>
                  <a:ea typeface="微軟正黑體"/>
                </a:endParaRPr>
              </a:p>
            </p:txBody>
          </p:sp>
          <p:pic>
            <p:nvPicPr>
              <p:cNvPr id="31" name="圖片 1" descr="image001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013" y="3223875"/>
                <a:ext cx="561676" cy="566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圖片 77"/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100" y="1412617"/>
                <a:ext cx="865367" cy="649640"/>
              </a:xfrm>
              <a:prstGeom prst="rect">
                <a:avLst/>
              </a:prstGeom>
            </p:spPr>
          </p:pic>
          <p:sp>
            <p:nvSpPr>
              <p:cNvPr id="33" name="Rounded Rectangle 56"/>
              <p:cNvSpPr/>
              <p:nvPr/>
            </p:nvSpPr>
            <p:spPr bwMode="auto">
              <a:xfrm>
                <a:off x="150150" y="3135200"/>
                <a:ext cx="1202400" cy="772589"/>
              </a:xfrm>
              <a:prstGeom prst="roundRect">
                <a:avLst>
                  <a:gd name="adj" fmla="val 10563"/>
                </a:avLst>
              </a:prstGeom>
              <a:noFill/>
              <a:ln w="28575">
                <a:solidFill>
                  <a:srgbClr val="0070C0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975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975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975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975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  <a:p>
                <a:pPr algn="ctr" defTabSz="990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1300" b="1" dirty="0">
                    <a:solidFill>
                      <a:srgbClr val="000000"/>
                    </a:solidFill>
                    <a:latin typeface="Calibri"/>
                    <a:ea typeface="新細明體" panose="02020500000000000000" pitchFamily="18" charset="-120"/>
                  </a:rPr>
                  <a:t>Motor + Inverter</a:t>
                </a:r>
                <a:endParaRPr kumimoji="1" lang="en-US" sz="1300" b="1" dirty="0">
                  <a:solidFill>
                    <a:srgbClr val="000000"/>
                  </a:solidFill>
                  <a:latin typeface="Calibri"/>
                  <a:ea typeface="新細明體" panose="02020500000000000000" pitchFamily="18" charset="-120"/>
                </a:endParaRPr>
              </a:p>
            </p:txBody>
          </p:sp>
        </p:grpSp>
      </p:grpSp>
      <p:pic>
        <p:nvPicPr>
          <p:cNvPr id="56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900" y="1772816"/>
            <a:ext cx="1238885" cy="507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905439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Electrical Concept – Power Path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0" y="1772771"/>
            <a:ext cx="9796768" cy="345647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auto">
          <a:xfrm>
            <a:off x="1199320" y="2060810"/>
            <a:ext cx="432060" cy="1872260"/>
          </a:xfrm>
          <a:prstGeom prst="rect">
            <a:avLst/>
          </a:prstGeom>
          <a:noFill/>
          <a:ln w="12700">
            <a:solidFill>
              <a:srgbClr val="0087DC"/>
            </a:solidFill>
            <a:round/>
            <a:headEnd type="stealth" w="lg" len="lg"/>
            <a:tailEnd type="stealth" w="lg" len="lg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099150" y="3933071"/>
            <a:ext cx="63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0087DC"/>
                </a:solidFill>
              </a:rPr>
              <a:t>AC Input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10084710" y="1700760"/>
            <a:ext cx="911378" cy="648090"/>
          </a:xfrm>
          <a:prstGeom prst="rect">
            <a:avLst/>
          </a:prstGeom>
          <a:noFill/>
          <a:ln w="12700">
            <a:solidFill>
              <a:srgbClr val="0087DC"/>
            </a:solidFill>
            <a:round/>
            <a:headEnd type="stealth" w="lg" len="lg"/>
            <a:tailEnd type="stealth" w="lg" len="lg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0072240" y="2348851"/>
            <a:ext cx="92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0087DC"/>
                </a:solidFill>
              </a:rPr>
              <a:t>HV </a:t>
            </a:r>
            <a:r>
              <a:rPr lang="de-DE" sz="1200" dirty="0" err="1">
                <a:solidFill>
                  <a:srgbClr val="0087DC"/>
                </a:solidFill>
              </a:rPr>
              <a:t>Battery</a:t>
            </a:r>
            <a:endParaRPr lang="de-DE" sz="1200" dirty="0">
              <a:solidFill>
                <a:srgbClr val="0087DC"/>
              </a:solidFill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10069020" y="4365130"/>
            <a:ext cx="911378" cy="648090"/>
          </a:xfrm>
          <a:prstGeom prst="rect">
            <a:avLst/>
          </a:prstGeom>
          <a:noFill/>
          <a:ln w="12700">
            <a:solidFill>
              <a:srgbClr val="0087DC"/>
            </a:solidFill>
            <a:round/>
            <a:headEnd type="stealth" w="lg" len="lg"/>
            <a:tailEnd type="stealth" w="lg" len="lg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10056550" y="5013221"/>
            <a:ext cx="92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0087DC"/>
                </a:solidFill>
              </a:rPr>
              <a:t>LV </a:t>
            </a:r>
            <a:r>
              <a:rPr lang="de-DE" sz="1200" dirty="0" err="1">
                <a:solidFill>
                  <a:srgbClr val="0087DC"/>
                </a:solidFill>
              </a:rPr>
              <a:t>Battery</a:t>
            </a:r>
            <a:endParaRPr lang="de-DE" sz="1200" dirty="0">
              <a:solidFill>
                <a:srgbClr val="0087DC"/>
              </a:solidFill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3284622" y="1772770"/>
            <a:ext cx="1659219" cy="3528489"/>
          </a:xfrm>
          <a:prstGeom prst="rect">
            <a:avLst/>
          </a:prstGeom>
          <a:noFill/>
          <a:ln w="12700">
            <a:solidFill>
              <a:srgbClr val="0087DC"/>
            </a:solidFill>
            <a:round/>
            <a:headEnd type="stealth" w="lg" len="lg"/>
            <a:tailEnd type="stealth" w="lg" len="lg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 bwMode="auto">
          <a:xfrm>
            <a:off x="5012862" y="1772771"/>
            <a:ext cx="1659219" cy="3528489"/>
          </a:xfrm>
          <a:prstGeom prst="rect">
            <a:avLst/>
          </a:prstGeom>
          <a:noFill/>
          <a:ln w="12700">
            <a:solidFill>
              <a:srgbClr val="0087DC"/>
            </a:solidFill>
            <a:round/>
            <a:headEnd type="stealth" w="lg" len="lg"/>
            <a:tailEnd type="stealth" w="lg" len="lg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 bwMode="auto">
          <a:xfrm>
            <a:off x="7320170" y="2420860"/>
            <a:ext cx="2448340" cy="1080151"/>
          </a:xfrm>
          <a:prstGeom prst="rect">
            <a:avLst/>
          </a:prstGeom>
          <a:noFill/>
          <a:ln w="12700">
            <a:solidFill>
              <a:srgbClr val="0087DC"/>
            </a:solidFill>
            <a:round/>
            <a:headEnd type="stealth" w="lg" len="lg"/>
            <a:tailEnd type="stealth" w="lg" len="lg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 bwMode="auto">
          <a:xfrm>
            <a:off x="7320170" y="3573021"/>
            <a:ext cx="2160300" cy="1728239"/>
          </a:xfrm>
          <a:prstGeom prst="rect">
            <a:avLst/>
          </a:prstGeom>
          <a:noFill/>
          <a:ln w="12700">
            <a:solidFill>
              <a:srgbClr val="0087DC"/>
            </a:solidFill>
            <a:round/>
            <a:headEnd type="stealth" w="lg" len="lg"/>
            <a:tailEnd type="stealth" w="lg" len="lg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 bwMode="auto">
          <a:xfrm>
            <a:off x="2639520" y="1772770"/>
            <a:ext cx="576080" cy="3528488"/>
          </a:xfrm>
          <a:prstGeom prst="rect">
            <a:avLst/>
          </a:prstGeom>
          <a:noFill/>
          <a:ln w="12700">
            <a:solidFill>
              <a:srgbClr val="0087DC"/>
            </a:solidFill>
            <a:round/>
            <a:headEnd type="stealth" w="lg" len="lg"/>
            <a:tailEnd type="stealth" w="lg" len="lg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 bwMode="auto">
          <a:xfrm>
            <a:off x="1703390" y="2060810"/>
            <a:ext cx="879810" cy="1872260"/>
          </a:xfrm>
          <a:prstGeom prst="rect">
            <a:avLst/>
          </a:prstGeom>
          <a:noFill/>
          <a:ln w="12700">
            <a:solidFill>
              <a:srgbClr val="0087DC"/>
            </a:solidFill>
            <a:round/>
            <a:headEnd type="stealth" w="lg" len="lg"/>
            <a:tailEnd type="stealth" w="lg" len="lg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1703390" y="3933071"/>
            <a:ext cx="87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>
                <a:solidFill>
                  <a:srgbClr val="0087DC"/>
                </a:solidFill>
              </a:rPr>
              <a:t>Fuses</a:t>
            </a:r>
            <a:r>
              <a:rPr lang="de-DE" sz="1200" dirty="0">
                <a:solidFill>
                  <a:srgbClr val="0087DC"/>
                </a:solidFill>
              </a:rPr>
              <a:t>, </a:t>
            </a:r>
            <a:r>
              <a:rPr lang="de-DE" sz="1200" dirty="0" err="1">
                <a:solidFill>
                  <a:srgbClr val="0087DC"/>
                </a:solidFill>
              </a:rPr>
              <a:t>Protection</a:t>
            </a:r>
            <a:r>
              <a:rPr lang="de-DE" sz="1200" dirty="0">
                <a:solidFill>
                  <a:srgbClr val="0087DC"/>
                </a:solidFill>
              </a:rPr>
              <a:t> </a:t>
            </a:r>
            <a:r>
              <a:rPr lang="de-DE" sz="1200" dirty="0" err="1">
                <a:solidFill>
                  <a:srgbClr val="0087DC"/>
                </a:solidFill>
              </a:rPr>
              <a:t>and</a:t>
            </a:r>
            <a:r>
              <a:rPr lang="de-DE" sz="1200" dirty="0">
                <a:solidFill>
                  <a:srgbClr val="0087DC"/>
                </a:solidFill>
              </a:rPr>
              <a:t> EMI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495500" y="5303020"/>
            <a:ext cx="864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0087DC"/>
                </a:solidFill>
              </a:rPr>
              <a:t>Switch Matrix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87610" y="5301261"/>
            <a:ext cx="165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0087DC"/>
                </a:solidFill>
              </a:rPr>
              <a:t>2x 6-switch PFC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5015850" y="5301261"/>
            <a:ext cx="165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0087DC"/>
                </a:solidFill>
              </a:rPr>
              <a:t>2x HV DC/DC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320170" y="5303020"/>
            <a:ext cx="216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0087DC"/>
                </a:solidFill>
              </a:rPr>
              <a:t>LV DC/DC 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320170" y="2149790"/>
            <a:ext cx="244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>
                <a:solidFill>
                  <a:srgbClr val="0087DC"/>
                </a:solidFill>
              </a:rPr>
              <a:t>Heater</a:t>
            </a:r>
            <a:r>
              <a:rPr lang="de-DE" sz="1200" dirty="0">
                <a:solidFill>
                  <a:srgbClr val="0087DC"/>
                </a:solidFill>
              </a:rPr>
              <a:t> DC/DC</a:t>
            </a:r>
          </a:p>
        </p:txBody>
      </p:sp>
    </p:spTree>
    <p:extLst>
      <p:ext uri="{BB962C8B-B14F-4D97-AF65-F5344CB8AC3E}">
        <p14:creationId xmlns:p14="http://schemas.microsoft.com/office/powerpoint/2010/main" val="37957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Electrical Concept - Functions</a:t>
            </a:r>
            <a:endParaRPr lang="de-DE" sz="28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0" y="4074125"/>
            <a:ext cx="1801870" cy="1806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/>
          <p:cNvSpPr txBox="1"/>
          <p:nvPr/>
        </p:nvSpPr>
        <p:spPr>
          <a:xfrm>
            <a:off x="3935700" y="1556740"/>
            <a:ext cx="1801870" cy="1154162"/>
          </a:xfrm>
          <a:prstGeom prst="rect">
            <a:avLst/>
          </a:prstGeom>
          <a:noFill/>
          <a:ln>
            <a:solidFill>
              <a:srgbClr val="0087D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HV DC/DC</a:t>
            </a:r>
          </a:p>
          <a:p>
            <a:pPr algn="ctr"/>
            <a:r>
              <a:rPr lang="de-DE" sz="1200" dirty="0"/>
              <a:t> </a:t>
            </a:r>
            <a:r>
              <a:rPr lang="de-DE" sz="1200" dirty="0">
                <a:solidFill>
                  <a:srgbClr val="00B050"/>
                </a:solidFill>
              </a:rPr>
              <a:t>Galvanic insulation</a:t>
            </a:r>
          </a:p>
          <a:p>
            <a:pPr algn="ctr"/>
            <a:endParaRPr lang="de-DE" sz="1200" dirty="0"/>
          </a:p>
          <a:p>
            <a:pPr algn="ctr"/>
            <a:r>
              <a:rPr lang="de-DE" sz="1100" i="1" dirty="0"/>
              <a:t>Converts constant DC to Variable DC to charge the HV battery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30" y="4465771"/>
            <a:ext cx="2016280" cy="1414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/>
          <p:cNvSpPr txBox="1"/>
          <p:nvPr/>
        </p:nvSpPr>
        <p:spPr>
          <a:xfrm>
            <a:off x="1631381" y="1559204"/>
            <a:ext cx="1746019" cy="784830"/>
          </a:xfrm>
          <a:prstGeom prst="rect">
            <a:avLst/>
          </a:prstGeom>
          <a:noFill/>
          <a:ln>
            <a:solidFill>
              <a:srgbClr val="0087D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PFC AC/DC</a:t>
            </a:r>
          </a:p>
          <a:p>
            <a:pPr algn="ctr"/>
            <a:endParaRPr lang="de-DE" sz="1100" i="1" dirty="0"/>
          </a:p>
          <a:p>
            <a:pPr algn="ctr"/>
            <a:r>
              <a:rPr lang="de-DE" sz="1100" i="1" dirty="0"/>
              <a:t>Converts AC to constant DC</a:t>
            </a:r>
            <a:endParaRPr lang="de-DE" sz="1200" i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068" y="4438683"/>
            <a:ext cx="1756562" cy="1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feld 14"/>
          <p:cNvSpPr txBox="1"/>
          <p:nvPr/>
        </p:nvSpPr>
        <p:spPr>
          <a:xfrm>
            <a:off x="6312030" y="1559205"/>
            <a:ext cx="2016280" cy="800219"/>
          </a:xfrm>
          <a:prstGeom prst="rect">
            <a:avLst/>
          </a:prstGeom>
          <a:noFill/>
          <a:ln>
            <a:solidFill>
              <a:srgbClr val="0087D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Heater DC/DC</a:t>
            </a:r>
          </a:p>
          <a:p>
            <a:pPr algn="ctr"/>
            <a:endParaRPr lang="de-DE" sz="1200" b="1" dirty="0"/>
          </a:p>
          <a:p>
            <a:pPr algn="ctr"/>
            <a:r>
              <a:rPr lang="de-DE" sz="1100" i="1" dirty="0"/>
              <a:t>Prevents coolant from freezing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876068" y="1556740"/>
            <a:ext cx="1756562" cy="1154162"/>
          </a:xfrm>
          <a:prstGeom prst="rect">
            <a:avLst/>
          </a:prstGeom>
          <a:noFill/>
          <a:ln>
            <a:solidFill>
              <a:srgbClr val="0087D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LV DC/DC</a:t>
            </a:r>
          </a:p>
          <a:p>
            <a:pPr algn="ctr"/>
            <a:r>
              <a:rPr lang="de-DE" sz="1200" dirty="0">
                <a:solidFill>
                  <a:srgbClr val="00B050"/>
                </a:solidFill>
              </a:rPr>
              <a:t>Galvanic insulation</a:t>
            </a:r>
          </a:p>
          <a:p>
            <a:pPr algn="ctr"/>
            <a:endParaRPr lang="de-DE" sz="1200" dirty="0">
              <a:solidFill>
                <a:srgbClr val="00B050"/>
              </a:solidFill>
            </a:endParaRPr>
          </a:p>
          <a:p>
            <a:pPr algn="ctr"/>
            <a:r>
              <a:rPr lang="de-DE" sz="1100" i="1" dirty="0"/>
              <a:t>Charges the LV battery and powers the Auxilliary Loads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428" y="3977826"/>
            <a:ext cx="1828572" cy="1898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90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7" name="Rectangle 8"/>
          <p:cNvSpPr>
            <a:spLocks/>
          </p:cNvSpPr>
          <p:nvPr/>
        </p:nvSpPr>
        <p:spPr bwMode="auto">
          <a:xfrm>
            <a:off x="3763411" y="247907"/>
            <a:ext cx="6912454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endParaRPr lang="en-US" altLang="zh-TW" sz="2000" dirty="0">
              <a:solidFill>
                <a:srgbClr val="0087DC"/>
              </a:solidFill>
              <a:ea typeface="微軟正黑體" pitchFamily="34" charset="-120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028697" y="1027283"/>
          <a:ext cx="7536426" cy="5512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3" imgW="22631320" imgH="16565676" progId="Visio.Drawing.11">
                  <p:embed/>
                </p:oleObj>
              </mc:Choice>
              <mc:Fallback>
                <p:oleObj name="Visio" r:id="rId3" imgW="22631320" imgH="16565676" progId="Visio.Drawing.11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697" y="1027283"/>
                        <a:ext cx="7536426" cy="55121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0087DC"/>
                </a:solidFill>
                <a:ea typeface="微軟正黑體" pitchFamily="34" charset="-120"/>
              </a:rPr>
              <a:t>Electrical Design </a:t>
            </a:r>
            <a:r>
              <a:rPr lang="en-US" altLang="zh-TW" dirty="0" smtClean="0">
                <a:solidFill>
                  <a:srgbClr val="0087DC"/>
                </a:solidFill>
                <a:ea typeface="微軟正黑體" pitchFamily="34" charset="-120"/>
              </a:rPr>
              <a:t>- </a:t>
            </a:r>
            <a:r>
              <a:rPr lang="en-US" altLang="zh-TW" dirty="0">
                <a:solidFill>
                  <a:srgbClr val="0087DC"/>
                </a:solidFill>
                <a:ea typeface="微軟正黑體" pitchFamily="34" charset="-120"/>
              </a:rPr>
              <a:t>All B</a:t>
            </a:r>
            <a:r>
              <a:rPr lang="en-US" altLang="zh-CN" dirty="0">
                <a:solidFill>
                  <a:srgbClr val="0087DC"/>
                </a:solidFill>
                <a:ea typeface="微軟正黑體" pitchFamily="34" charset="-120"/>
              </a:rPr>
              <a:t>lock diagram</a:t>
            </a:r>
            <a:r>
              <a:rPr lang="en-US" altLang="zh-TW" dirty="0">
                <a:solidFill>
                  <a:srgbClr val="0087DC"/>
                </a:solidFill>
                <a:ea typeface="微軟正黑體" pitchFamily="34" charset="-120"/>
              </a:rPr>
              <a:t/>
            </a:r>
            <a:br>
              <a:rPr lang="en-US" altLang="zh-TW" dirty="0">
                <a:solidFill>
                  <a:srgbClr val="0087DC"/>
                </a:solidFill>
                <a:ea typeface="微軟正黑體" pitchFamily="34" charset="-12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" r="8845" b="10195"/>
          <a:stretch/>
        </p:blipFill>
        <p:spPr>
          <a:xfrm>
            <a:off x="2094802" y="1191410"/>
            <a:ext cx="9407926" cy="547276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IPB 11KW Housing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1487150" y="6486525"/>
            <a:ext cx="704850" cy="365125"/>
          </a:xfrm>
        </p:spPr>
        <p:txBody>
          <a:bodyPr/>
          <a:lstStyle/>
          <a:p>
            <a:fld id="{9AFF2630-5821-4F78-A0E9-D71E1A9E6C0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741276" y="5612712"/>
            <a:ext cx="1610087" cy="768698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HV-DC-Connector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 err="1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Hirschmann</a:t>
            </a: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HPS40-2 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209306" y="4966983"/>
            <a:ext cx="1207294" cy="768698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AC-Connector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Rosenberger HVR60+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927560" y="5445280"/>
            <a:ext cx="1512168" cy="768698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Signal-Connector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271372" y="5134991"/>
            <a:ext cx="1512168" cy="768698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Coolant-Connector Quick NW 16</a:t>
            </a:r>
          </a:p>
        </p:txBody>
      </p:sp>
      <p:cxnSp>
        <p:nvCxnSpPr>
          <p:cNvPr id="13" name="Gerade Verbindung mit Pfeil 12"/>
          <p:cNvCxnSpPr/>
          <p:nvPr/>
        </p:nvCxnSpPr>
        <p:spPr bwMode="auto">
          <a:xfrm flipV="1">
            <a:off x="1957600" y="4293121"/>
            <a:ext cx="602751" cy="941141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Gerade Verbindung mit Pfeil 13"/>
          <p:cNvCxnSpPr/>
          <p:nvPr/>
        </p:nvCxnSpPr>
        <p:spPr bwMode="auto">
          <a:xfrm flipV="1">
            <a:off x="2050506" y="4520764"/>
            <a:ext cx="733035" cy="741405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/>
          <p:nvPr/>
        </p:nvCxnSpPr>
        <p:spPr bwMode="auto">
          <a:xfrm flipV="1">
            <a:off x="3755563" y="4945772"/>
            <a:ext cx="106058" cy="737418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/>
          <p:cNvCxnSpPr/>
          <p:nvPr/>
        </p:nvCxnSpPr>
        <p:spPr bwMode="auto">
          <a:xfrm flipV="1">
            <a:off x="5560618" y="5036451"/>
            <a:ext cx="87044" cy="623470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/>
          <p:cNvCxnSpPr/>
          <p:nvPr/>
        </p:nvCxnSpPr>
        <p:spPr bwMode="auto">
          <a:xfrm flipH="1" flipV="1">
            <a:off x="9651155" y="4216336"/>
            <a:ext cx="161798" cy="722740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feld 17"/>
          <p:cNvSpPr txBox="1"/>
          <p:nvPr/>
        </p:nvSpPr>
        <p:spPr>
          <a:xfrm>
            <a:off x="4367808" y="1700808"/>
            <a:ext cx="2088232" cy="768698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Cover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(deep drawn)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fulfills 1.2kN requirement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099489" y="3545356"/>
            <a:ext cx="1512168" cy="768698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12V-Connector -</a:t>
            </a:r>
          </a:p>
        </p:txBody>
      </p:sp>
      <p:cxnSp>
        <p:nvCxnSpPr>
          <p:cNvPr id="20" name="Gerade Verbindung mit Pfeil 19"/>
          <p:cNvCxnSpPr/>
          <p:nvPr/>
        </p:nvCxnSpPr>
        <p:spPr bwMode="auto">
          <a:xfrm>
            <a:off x="5375920" y="2455919"/>
            <a:ext cx="443332" cy="704665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Gerade Verbindung mit Pfeil 20"/>
          <p:cNvCxnSpPr/>
          <p:nvPr/>
        </p:nvCxnSpPr>
        <p:spPr bwMode="auto">
          <a:xfrm>
            <a:off x="2472012" y="3927791"/>
            <a:ext cx="743589" cy="344457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feld 25"/>
          <p:cNvSpPr txBox="1"/>
          <p:nvPr/>
        </p:nvSpPr>
        <p:spPr>
          <a:xfrm>
            <a:off x="2344197" y="2265345"/>
            <a:ext cx="1512168" cy="768698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ea typeface="+mj-ea"/>
              </a:rPr>
              <a:t>Sealing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ea typeface="+mj-ea"/>
              </a:rPr>
              <a:t>(FIPG)</a:t>
            </a:r>
          </a:p>
        </p:txBody>
      </p:sp>
      <p:cxnSp>
        <p:nvCxnSpPr>
          <p:cNvPr id="27" name="Gerade Verbindung mit Pfeil 26"/>
          <p:cNvCxnSpPr/>
          <p:nvPr/>
        </p:nvCxnSpPr>
        <p:spPr bwMode="auto">
          <a:xfrm>
            <a:off x="3308517" y="2895980"/>
            <a:ext cx="364683" cy="392438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feld 29"/>
          <p:cNvSpPr txBox="1"/>
          <p:nvPr/>
        </p:nvSpPr>
        <p:spPr>
          <a:xfrm>
            <a:off x="1145720" y="2780910"/>
            <a:ext cx="1512168" cy="768698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12V-Connector +</a:t>
            </a:r>
          </a:p>
        </p:txBody>
      </p:sp>
      <p:cxnSp>
        <p:nvCxnSpPr>
          <p:cNvPr id="31" name="Gerade Verbindung mit Pfeil 30"/>
          <p:cNvCxnSpPr/>
          <p:nvPr/>
        </p:nvCxnSpPr>
        <p:spPr bwMode="auto">
          <a:xfrm>
            <a:off x="2266621" y="3358633"/>
            <a:ext cx="463458" cy="164215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feld 24"/>
          <p:cNvSpPr txBox="1"/>
          <p:nvPr/>
        </p:nvSpPr>
        <p:spPr>
          <a:xfrm>
            <a:off x="7193026" y="5273470"/>
            <a:ext cx="1207294" cy="768698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Optional 2</a:t>
            </a:r>
            <a:r>
              <a:rPr lang="en-US" sz="1200" kern="0" baseline="3000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nd</a:t>
            </a: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 AC-Connector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solidFill>
                  <a:srgbClr val="0087DC"/>
                </a:solidFill>
                <a:latin typeface="Arial" pitchFamily="34" charset="0"/>
                <a:ea typeface="+mj-ea"/>
                <a:cs typeface="Arial" pitchFamily="34" charset="0"/>
              </a:rPr>
              <a:t>Rosenberger HVR60+</a:t>
            </a:r>
          </a:p>
        </p:txBody>
      </p:sp>
      <p:cxnSp>
        <p:nvCxnSpPr>
          <p:cNvPr id="28" name="Gerade Verbindung mit Pfeil 27"/>
          <p:cNvCxnSpPr/>
          <p:nvPr/>
        </p:nvCxnSpPr>
        <p:spPr bwMode="auto">
          <a:xfrm flipH="1" flipV="1">
            <a:off x="7544611" y="4653171"/>
            <a:ext cx="207212" cy="569315"/>
          </a:xfrm>
          <a:prstGeom prst="straightConnector1">
            <a:avLst/>
          </a:prstGeom>
          <a:solidFill>
            <a:srgbClr val="0087DC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019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ta_PPTtemplate_16x9">
  <a:themeElements>
    <a:clrScheme name="自訂 2">
      <a:dk1>
        <a:sysClr val="windowText" lastClr="000000"/>
      </a:dk1>
      <a:lt1>
        <a:sysClr val="window" lastClr="FFFFFF"/>
      </a:lt1>
      <a:dk2>
        <a:srgbClr val="0087DC"/>
      </a:dk2>
      <a:lt2>
        <a:srgbClr val="FFFFFF"/>
      </a:lt2>
      <a:accent1>
        <a:srgbClr val="0087DC"/>
      </a:accent1>
      <a:accent2>
        <a:srgbClr val="64D7D7"/>
      </a:accent2>
      <a:accent3>
        <a:srgbClr val="B9EB5F"/>
      </a:accent3>
      <a:accent4>
        <a:srgbClr val="1E50C8"/>
      </a:accent4>
      <a:accent5>
        <a:srgbClr val="96E6BE"/>
      </a:accent5>
      <a:accent6>
        <a:srgbClr val="00BE50"/>
      </a:accent6>
      <a:hlink>
        <a:srgbClr val="0563C1"/>
      </a:hlink>
      <a:folHlink>
        <a:srgbClr val="BFBFBF"/>
      </a:folHlink>
    </a:clrScheme>
    <a:fontScheme name="自訂 3">
      <a:majorFont>
        <a:latin typeface="Arial"/>
        <a:ea typeface="Microsoft JhengHei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_PPTtemplate_16x9_EN" id="{AB7E8207-7EFD-42D6-915B-94A9E5ABAC21}" vid="{115B2ECF-35DF-4A82-A0C0-9889D580E89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E58C76AD6CB34EBA43C98402C02A9A" ma:contentTypeVersion="16" ma:contentTypeDescription="Create a new document." ma:contentTypeScope="" ma:versionID="f06ec1467d768a2bc069fab4141654d0">
  <xsd:schema xmlns:xsd="http://www.w3.org/2001/XMLSchema" xmlns:xs="http://www.w3.org/2001/XMLSchema" xmlns:p="http://schemas.microsoft.com/office/2006/metadata/properties" xmlns:ns3="92993e93-fa54-4a26-9160-ad39da3fde98" xmlns:ns4="6f2e7bc8-2c5d-4be4-9073-9915c8c4be80" targetNamespace="http://schemas.microsoft.com/office/2006/metadata/properties" ma:root="true" ma:fieldsID="bc1d2d05dc918d4c91290f2d5ac372f3" ns3:_="" ns4:_="">
    <xsd:import namespace="92993e93-fa54-4a26-9160-ad39da3fde98"/>
    <xsd:import namespace="6f2e7bc8-2c5d-4be4-9073-9915c8c4be8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93e93-fa54-4a26-9160-ad39da3fde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e7bc8-2c5d-4be4-9073-9915c8c4be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2e7bc8-2c5d-4be4-9073-9915c8c4be8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2E38CD-1B33-470C-B7D4-EC8C2D613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993e93-fa54-4a26-9160-ad39da3fde98"/>
    <ds:schemaRef ds:uri="6f2e7bc8-2c5d-4be4-9073-9915c8c4be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728E37-632B-48BE-A452-42BCB6AB2CEE}">
  <ds:schemaRefs>
    <ds:schemaRef ds:uri="92993e93-fa54-4a26-9160-ad39da3fde98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f2e7bc8-2c5d-4be4-9073-9915c8c4be80"/>
  </ds:schemaRefs>
</ds:datastoreItem>
</file>

<file path=customXml/itemProps3.xml><?xml version="1.0" encoding="utf-8"?>
<ds:datastoreItem xmlns:ds="http://schemas.openxmlformats.org/officeDocument/2006/customXml" ds:itemID="{4F56BA03-C4DC-40B3-91F5-879AF5966B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Delta_PPTtemplate_16x9_EN</Template>
  <TotalTime>4064</TotalTime>
  <Words>351</Words>
  <Application>Microsoft Office PowerPoint</Application>
  <PresentationFormat>Widescreen</PresentationFormat>
  <Paragraphs>150</Paragraphs>
  <Slides>14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Microsoft JhengHei</vt:lpstr>
      <vt:lpstr>Microsoft JhengHei</vt:lpstr>
      <vt:lpstr>Arial</vt:lpstr>
      <vt:lpstr>Calibri</vt:lpstr>
      <vt:lpstr>新細明體</vt:lpstr>
      <vt:lpstr>Times New Roman</vt:lpstr>
      <vt:lpstr>Verdana</vt:lpstr>
      <vt:lpstr>Wingdings</vt:lpstr>
      <vt:lpstr>Delta_PPTtemplate_16x9</vt:lpstr>
      <vt:lpstr>Visio</vt:lpstr>
      <vt:lpstr>Onboard Charger – System Overview</vt:lpstr>
      <vt:lpstr>Electric Vehicle - Overview</vt:lpstr>
      <vt:lpstr>Electric Vehicle - Overview</vt:lpstr>
      <vt:lpstr>Delta Automotive Product Offering</vt:lpstr>
      <vt:lpstr>Overview of EVSBG Product Portfolio</vt:lpstr>
      <vt:lpstr>Electrical Concept – Power Path</vt:lpstr>
      <vt:lpstr>Electrical Concept - Functions</vt:lpstr>
      <vt:lpstr>Electrical Design - All Block diagram </vt:lpstr>
      <vt:lpstr>IPB 11KW Housing</vt:lpstr>
      <vt:lpstr>Microcontroller and Communication</vt:lpstr>
      <vt:lpstr>Control and Communication – Auxiliary supply</vt:lpstr>
      <vt:lpstr>Control and Communication – Auxiliary supply</vt:lpstr>
      <vt:lpstr>Integrated HW/SW-Model &amp; Virtual Test Bench</vt:lpstr>
      <vt:lpstr>Smarter. Greener. Together.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Maximum 2 Lines (32pt)</dc:title>
  <dc:creator>user</dc:creator>
  <cp:lastModifiedBy>Sreehari.Venugopal</cp:lastModifiedBy>
  <cp:revision>160</cp:revision>
  <dcterms:created xsi:type="dcterms:W3CDTF">2022-01-20T01:43:08Z</dcterms:created>
  <dcterms:modified xsi:type="dcterms:W3CDTF">2024-02-13T07:12:28Z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0x01010043E58C76AD6CB34EBA43C98402C02A9A</vt:lpwstr>
  </property>
</Properties>
</file>